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2"/>
  </p:sldMasterIdLst>
  <p:notesMasterIdLst>
    <p:notesMasterId r:id="rId11"/>
  </p:notesMasterIdLst>
  <p:handoutMasterIdLst>
    <p:handoutMasterId r:id="rId12"/>
  </p:handoutMasterIdLst>
  <p:sldIdLst>
    <p:sldId id="256" r:id="rId3"/>
    <p:sldId id="322" r:id="rId4"/>
    <p:sldId id="349" r:id="rId5"/>
    <p:sldId id="355" r:id="rId6"/>
    <p:sldId id="348" r:id="rId7"/>
    <p:sldId id="350" r:id="rId8"/>
    <p:sldId id="352" r:id="rId9"/>
    <p:sldId id="351" r:id="rId10"/>
  </p:sldIdLst>
  <p:sldSz cx="13004800" cy="9753600"/>
  <p:notesSz cx="7010400" cy="92964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Interstate Light"/>
      </a:defRPr>
    </a:lvl1pPr>
    <a:lvl2pPr marL="0" marR="0" indent="2286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Interstate Light"/>
      </a:defRPr>
    </a:lvl2pPr>
    <a:lvl3pPr marL="0" marR="0" indent="4572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Interstate Light"/>
      </a:defRPr>
    </a:lvl3pPr>
    <a:lvl4pPr marL="0" marR="0" indent="6858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Interstate Light"/>
      </a:defRPr>
    </a:lvl4pPr>
    <a:lvl5pPr marL="0" marR="0" indent="9144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Interstate Light"/>
      </a:defRPr>
    </a:lvl5pPr>
    <a:lvl6pPr marL="0" marR="0" indent="11430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Interstate Light"/>
      </a:defRPr>
    </a:lvl6pPr>
    <a:lvl7pPr marL="0" marR="0" indent="13716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Interstate Light"/>
      </a:defRPr>
    </a:lvl7pPr>
    <a:lvl8pPr marL="0" marR="0" indent="16002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Interstate Light"/>
      </a:defRPr>
    </a:lvl8pPr>
    <a:lvl9pPr marL="0" marR="0" indent="18288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Interstate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2BA5"/>
    <a:srgbClr val="43ADAD"/>
    <a:srgbClr val="27C9C5"/>
    <a:srgbClr val="1BA2AB"/>
    <a:srgbClr val="2CB9F1"/>
    <a:srgbClr val="174F7C"/>
    <a:srgbClr val="545453"/>
    <a:srgbClr val="652DA3"/>
    <a:srgbClr val="000099"/>
    <a:srgbClr val="878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397" autoAdjust="0"/>
    <p:restoredTop sz="67225" autoAdjust="0"/>
  </p:normalViewPr>
  <p:slideViewPr>
    <p:cSldViewPr snapToGrid="0" snapToObjects="1">
      <p:cViewPr varScale="1">
        <p:scale>
          <a:sx n="82" d="100"/>
          <a:sy n="82" d="100"/>
        </p:scale>
        <p:origin x="1998" y="132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3320F8-A721-477E-B0A6-BCC32C43464E}" type="datetimeFigureOut">
              <a:rPr lang="en-US" smtClean="0"/>
              <a:t>1/13/2017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13A08-253B-4799-BAFC-7F8055D2B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457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/>
          </a:p>
        </p:txBody>
      </p:sp>
      <p:sp>
        <p:nvSpPr>
          <p:cNvPr id="238" name="Shape 238"/>
          <p:cNvSpPr>
            <a:spLocks noGrp="1"/>
          </p:cNvSpPr>
          <p:nvPr>
            <p:ph type="body" sz="quarter" idx="1"/>
          </p:nvPr>
        </p:nvSpPr>
        <p:spPr>
          <a:xfrm>
            <a:off x="934720" y="4415790"/>
            <a:ext cx="5140960" cy="4183380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3593984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Pag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xfrm>
            <a:off x="660400" y="464778"/>
            <a:ext cx="11684000" cy="73233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  <a:latin typeface="+mj-lt"/>
              </a:defRPr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21" name="citi-blue_FinTech_logo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11" y="8993620"/>
            <a:ext cx="1997548" cy="402026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Shape 22"/>
          <p:cNvSpPr/>
          <p:nvPr/>
        </p:nvSpPr>
        <p:spPr>
          <a:xfrm>
            <a:off x="5410757" y="9127448"/>
            <a:ext cx="2183290" cy="271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defRPr sz="1100">
                <a:solidFill>
                  <a:srgbClr val="A6AAA9"/>
                </a:solidFill>
              </a:defRPr>
            </a:lvl1pPr>
          </a:lstStyle>
          <a:p>
            <a:r>
              <a:t>Privileged &amp; Confidential Material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xfrm>
            <a:off x="12182552" y="9109711"/>
            <a:ext cx="320601" cy="318036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accent1"/>
                </a:solidFill>
                <a:latin typeface="+mn-lt"/>
                <a:ea typeface="+mn-ea"/>
                <a:cs typeface="+mn-cs"/>
                <a:sym typeface="Interstat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4" name="Shape 24"/>
          <p:cNvSpPr/>
          <p:nvPr/>
        </p:nvSpPr>
        <p:spPr>
          <a:xfrm rot="16200000">
            <a:off x="6468220" y="2193180"/>
            <a:ext cx="68362" cy="13012640"/>
          </a:xfrm>
          <a:prstGeom prst="rect">
            <a:avLst/>
          </a:prstGeom>
          <a:gradFill>
            <a:gsLst>
              <a:gs pos="0">
                <a:srgbClr val="0AC8FD"/>
              </a:gs>
              <a:gs pos="100000">
                <a:srgbClr val="002A54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25" name="Shape 25"/>
          <p:cNvSpPr/>
          <p:nvPr/>
        </p:nvSpPr>
        <p:spPr>
          <a:xfrm rot="16200000">
            <a:off x="6496052" y="-4968741"/>
            <a:ext cx="12701" cy="11996639"/>
          </a:xfrm>
          <a:prstGeom prst="rect">
            <a:avLst/>
          </a:prstGeom>
          <a:gradFill>
            <a:gsLst>
              <a:gs pos="0">
                <a:srgbClr val="0AC8FD"/>
              </a:gs>
              <a:gs pos="100000">
                <a:srgbClr val="002A54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1_Bullet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/>
        </p:nvSpPr>
        <p:spPr>
          <a:xfrm>
            <a:off x="5410757" y="9127448"/>
            <a:ext cx="2183290" cy="271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defRPr sz="1100">
                <a:solidFill>
                  <a:srgbClr val="A6AAA9"/>
                </a:solidFill>
              </a:defRPr>
            </a:lvl1pPr>
          </a:lstStyle>
          <a:p>
            <a:r>
              <a:t>Privileged &amp; Confidential Material</a:t>
            </a:r>
          </a:p>
        </p:txBody>
      </p:sp>
      <p:sp>
        <p:nvSpPr>
          <p:cNvPr id="34" name="Shape 34"/>
          <p:cNvSpPr/>
          <p:nvPr/>
        </p:nvSpPr>
        <p:spPr>
          <a:xfrm rot="16200000">
            <a:off x="6496052" y="-4968741"/>
            <a:ext cx="12701" cy="11996639"/>
          </a:xfrm>
          <a:prstGeom prst="rect">
            <a:avLst/>
          </a:prstGeom>
          <a:gradFill>
            <a:gsLst>
              <a:gs pos="0">
                <a:srgbClr val="0AC8FD"/>
              </a:gs>
              <a:gs pos="100000">
                <a:srgbClr val="002A54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35" name="Shape 35"/>
          <p:cNvSpPr>
            <a:spLocks noGrp="1"/>
          </p:cNvSpPr>
          <p:nvPr>
            <p:ph type="sldNum" sz="quarter" idx="2"/>
          </p:nvPr>
        </p:nvSpPr>
        <p:spPr>
          <a:xfrm>
            <a:off x="12180724" y="9105900"/>
            <a:ext cx="320601" cy="318036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accent1"/>
                </a:solidFill>
                <a:latin typeface="+mn-lt"/>
                <a:ea typeface="+mn-ea"/>
                <a:cs typeface="+mn-cs"/>
                <a:sym typeface="Interstat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xfrm>
            <a:off x="609599" y="1483871"/>
            <a:ext cx="11428988" cy="64008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230188" indent="-230188">
              <a:spcBef>
                <a:spcPts val="0"/>
              </a:spcBef>
              <a:spcAft>
                <a:spcPts val="1200"/>
              </a:spcAft>
              <a:buClr>
                <a:srgbClr val="1058A1"/>
              </a:buClr>
              <a:buFont typeface="Arial"/>
              <a:buChar char="•"/>
              <a:defRPr sz="1800">
                <a:solidFill>
                  <a:schemeClr val="tx1"/>
                </a:solidFill>
              </a:defRPr>
            </a:lvl1pPr>
            <a:lvl2pPr marL="460375" indent="-230188" algn="l">
              <a:spcBef>
                <a:spcPts val="0"/>
              </a:spcBef>
              <a:spcAft>
                <a:spcPts val="1200"/>
              </a:spcAft>
              <a:buClr>
                <a:srgbClr val="2CB9F1"/>
              </a:buClr>
              <a:buSzPct val="100000"/>
              <a:buFont typeface="Arial"/>
              <a:buChar char="•"/>
              <a:defRPr sz="1800" baseline="0">
                <a:solidFill>
                  <a:schemeClr val="tx1"/>
                </a:solidFill>
              </a:defRPr>
            </a:lvl2pPr>
            <a:lvl3pPr marL="685800" indent="-225425">
              <a:spcBef>
                <a:spcPts val="0"/>
              </a:spcBef>
              <a:spcAft>
                <a:spcPts val="1200"/>
              </a:spcAft>
              <a:buClr>
                <a:srgbClr val="116263"/>
              </a:buClr>
              <a:buSzPct val="100000"/>
              <a:buFont typeface="Arial"/>
              <a:buChar char="•"/>
              <a:defRPr sz="1800">
                <a:solidFill>
                  <a:schemeClr val="tx1"/>
                </a:solidFill>
              </a:defRPr>
            </a:lvl3pPr>
            <a:lvl4pPr marL="911225" indent="-220663">
              <a:spcBef>
                <a:spcPts val="0"/>
              </a:spcBef>
              <a:spcAft>
                <a:spcPts val="1200"/>
              </a:spcAft>
              <a:buClr>
                <a:srgbClr val="1BA2AB"/>
              </a:buClr>
              <a:buSzPct val="100000"/>
              <a:tabLst/>
              <a:defRPr sz="1800">
                <a:solidFill>
                  <a:schemeClr val="tx1"/>
                </a:solidFill>
              </a:defRPr>
            </a:lvl4pPr>
            <a:lvl5pPr marL="1141413" indent="-230188">
              <a:spcBef>
                <a:spcPts val="0"/>
              </a:spcBef>
              <a:spcAft>
                <a:spcPts val="1200"/>
              </a:spcAft>
              <a:buClr>
                <a:srgbClr val="1A255A"/>
              </a:buClr>
              <a:buSzPct val="100000"/>
              <a:defRPr sz="1800">
                <a:solidFill>
                  <a:schemeClr val="tx1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xfrm>
            <a:off x="660400" y="460512"/>
            <a:ext cx="11684000" cy="736600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lvl1pPr>
          </a:lstStyle>
          <a:p>
            <a:r>
              <a:rPr dirty="0"/>
              <a:t>Title Text</a:t>
            </a:r>
          </a:p>
        </p:txBody>
      </p:sp>
      <p:sp>
        <p:nvSpPr>
          <p:cNvPr id="38" name="Shape 38"/>
          <p:cNvSpPr/>
          <p:nvPr/>
        </p:nvSpPr>
        <p:spPr>
          <a:xfrm rot="16200000">
            <a:off x="6468220" y="2193180"/>
            <a:ext cx="68362" cy="13012640"/>
          </a:xfrm>
          <a:prstGeom prst="rect">
            <a:avLst/>
          </a:prstGeom>
          <a:gradFill>
            <a:gsLst>
              <a:gs pos="0">
                <a:srgbClr val="0AC8FD"/>
              </a:gs>
              <a:gs pos="100000">
                <a:srgbClr val="002A54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pic>
        <p:nvPicPr>
          <p:cNvPr id="9" name="citi-blue_FinTech_logo.pd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11" y="8993620"/>
            <a:ext cx="1997548" cy="40202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153763176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ullets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/>
        </p:nvSpPr>
        <p:spPr>
          <a:xfrm>
            <a:off x="5410757" y="9127448"/>
            <a:ext cx="2183290" cy="271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defRPr sz="1100">
                <a:solidFill>
                  <a:srgbClr val="A6AAA9"/>
                </a:solidFill>
              </a:defRPr>
            </a:lvl1pPr>
          </a:lstStyle>
          <a:p>
            <a:r>
              <a:t>Privileged &amp; Confidential Material</a:t>
            </a:r>
          </a:p>
        </p:txBody>
      </p:sp>
      <p:sp>
        <p:nvSpPr>
          <p:cNvPr id="47" name="Shape 47"/>
          <p:cNvSpPr>
            <a:spLocks noGrp="1"/>
          </p:cNvSpPr>
          <p:nvPr>
            <p:ph type="sldNum" sz="quarter" idx="2"/>
          </p:nvPr>
        </p:nvSpPr>
        <p:spPr>
          <a:xfrm>
            <a:off x="12180724" y="9105900"/>
            <a:ext cx="320601" cy="318036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rgbClr val="8A7339"/>
                </a:solidFill>
                <a:latin typeface="+mn-lt"/>
                <a:ea typeface="+mn-ea"/>
                <a:cs typeface="+mn-cs"/>
                <a:sym typeface="Interstat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9" name="Shape 49"/>
          <p:cNvSpPr>
            <a:spLocks noGrp="1"/>
          </p:cNvSpPr>
          <p:nvPr>
            <p:ph type="title"/>
          </p:nvPr>
        </p:nvSpPr>
        <p:spPr>
          <a:xfrm>
            <a:off x="660400" y="460512"/>
            <a:ext cx="11684000" cy="736600"/>
          </a:xfrm>
          <a:prstGeom prst="rect">
            <a:avLst/>
          </a:prstGeom>
        </p:spPr>
        <p:txBody>
          <a:bodyPr lIns="0" tIns="0" rIns="0" bIns="0" anchor="t"/>
          <a:lstStyle/>
          <a:p>
            <a:r>
              <a:t>Title Text</a:t>
            </a:r>
          </a:p>
        </p:txBody>
      </p:sp>
      <p:sp>
        <p:nvSpPr>
          <p:cNvPr id="50" name="Shape 50"/>
          <p:cNvSpPr/>
          <p:nvPr/>
        </p:nvSpPr>
        <p:spPr>
          <a:xfrm rot="16200000">
            <a:off x="6468220" y="2193180"/>
            <a:ext cx="68362" cy="13012640"/>
          </a:xfrm>
          <a:prstGeom prst="rect">
            <a:avLst/>
          </a:prstGeom>
          <a:gradFill>
            <a:gsLst>
              <a:gs pos="0">
                <a:srgbClr val="E7D381"/>
              </a:gs>
              <a:gs pos="100000">
                <a:srgbClr val="645223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51" name="Shape 51"/>
          <p:cNvSpPr/>
          <p:nvPr/>
        </p:nvSpPr>
        <p:spPr>
          <a:xfrm rot="16200000">
            <a:off x="6496052" y="-4968741"/>
            <a:ext cx="12701" cy="11996639"/>
          </a:xfrm>
          <a:prstGeom prst="rect">
            <a:avLst/>
          </a:prstGeom>
          <a:gradFill>
            <a:gsLst>
              <a:gs pos="0">
                <a:srgbClr val="E7D381"/>
              </a:gs>
              <a:gs pos="100000">
                <a:srgbClr val="645223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pic>
        <p:nvPicPr>
          <p:cNvPr id="9" name="citi-blue_FinTech_logo.pd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11" y="8993620"/>
            <a:ext cx="1997548" cy="402026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Shape 36"/>
          <p:cNvSpPr>
            <a:spLocks noGrp="1"/>
          </p:cNvSpPr>
          <p:nvPr>
            <p:ph type="body" idx="1"/>
          </p:nvPr>
        </p:nvSpPr>
        <p:spPr>
          <a:xfrm>
            <a:off x="609600" y="1483876"/>
            <a:ext cx="11430000" cy="64008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230188" indent="-230188">
              <a:spcBef>
                <a:spcPts val="0"/>
              </a:spcBef>
              <a:spcAft>
                <a:spcPts val="1200"/>
              </a:spcAft>
              <a:buClr>
                <a:srgbClr val="A68748"/>
              </a:buClr>
              <a:buFont typeface="Arial"/>
              <a:buChar char="•"/>
              <a:defRPr sz="1800">
                <a:solidFill>
                  <a:schemeClr val="tx1"/>
                </a:solidFill>
              </a:defRPr>
            </a:lvl1pPr>
            <a:lvl2pPr marL="460375" indent="-230188" algn="l">
              <a:spcBef>
                <a:spcPts val="0"/>
              </a:spcBef>
              <a:spcAft>
                <a:spcPts val="1200"/>
              </a:spcAft>
              <a:buClr>
                <a:srgbClr val="77612B"/>
              </a:buClr>
              <a:buSzPct val="100000"/>
              <a:buFont typeface="Arial"/>
              <a:buChar char="•"/>
              <a:defRPr sz="1800" baseline="0">
                <a:solidFill>
                  <a:schemeClr val="tx1"/>
                </a:solidFill>
              </a:defRPr>
            </a:lvl2pPr>
            <a:lvl3pPr marL="685800" indent="-225425">
              <a:spcBef>
                <a:spcPts val="0"/>
              </a:spcBef>
              <a:spcAft>
                <a:spcPts val="1200"/>
              </a:spcAft>
              <a:buClr>
                <a:srgbClr val="51421B"/>
              </a:buClr>
              <a:buSzPct val="100000"/>
              <a:buFont typeface="Arial"/>
              <a:buChar char="•"/>
              <a:defRPr sz="1800">
                <a:solidFill>
                  <a:schemeClr val="tx1"/>
                </a:solidFill>
              </a:defRPr>
            </a:lvl3pPr>
            <a:lvl4pPr marL="911225" indent="-220663">
              <a:spcBef>
                <a:spcPts val="0"/>
              </a:spcBef>
              <a:spcAft>
                <a:spcPts val="1200"/>
              </a:spcAft>
              <a:buClr>
                <a:srgbClr val="878787"/>
              </a:buClr>
              <a:buSzPct val="100000"/>
              <a:tabLst/>
              <a:defRPr sz="1800">
                <a:solidFill>
                  <a:schemeClr val="tx1"/>
                </a:solidFill>
              </a:defRPr>
            </a:lvl4pPr>
            <a:lvl5pPr marL="1141413" indent="-230188">
              <a:spcBef>
                <a:spcPts val="0"/>
              </a:spcBef>
              <a:spcAft>
                <a:spcPts val="1200"/>
              </a:spcAft>
              <a:buClr>
                <a:srgbClr val="545453"/>
              </a:buClr>
              <a:buSzPct val="100000"/>
              <a:defRPr sz="1800">
                <a:solidFill>
                  <a:schemeClr val="tx1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1799382852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PAGE 1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uess-the-city-by-dan-martland.jpeg"/>
          <p:cNvPicPr>
            <a:picLocks noChangeAspect="1"/>
          </p:cNvPicPr>
          <p:nvPr/>
        </p:nvPicPr>
        <p:blipFill>
          <a:blip r:embed="rId2">
            <a:alphaModFix amt="10434"/>
            <a:extLst/>
          </a:blip>
          <a:srcRect t="168" b="168"/>
          <a:stretch>
            <a:fillRect/>
          </a:stretch>
        </p:blipFill>
        <p:spPr>
          <a:xfrm>
            <a:off x="-25042" y="-16438"/>
            <a:ext cx="13054884" cy="8684856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Shape 59"/>
          <p:cNvSpPr>
            <a:spLocks noGrp="1"/>
          </p:cNvSpPr>
          <p:nvPr>
            <p:ph type="title"/>
          </p:nvPr>
        </p:nvSpPr>
        <p:spPr>
          <a:xfrm>
            <a:off x="660400" y="3163988"/>
            <a:ext cx="11684000" cy="233074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>
              <a:defRPr sz="40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lvl1pPr>
          </a:lstStyle>
          <a:p>
            <a:r>
              <a:rPr dirty="0"/>
              <a:t>Title Text</a:t>
            </a:r>
          </a:p>
        </p:txBody>
      </p:sp>
      <p:sp>
        <p:nvSpPr>
          <p:cNvPr id="61" name="Shape 61"/>
          <p:cNvSpPr/>
          <p:nvPr/>
        </p:nvSpPr>
        <p:spPr>
          <a:xfrm>
            <a:off x="5410757" y="9127448"/>
            <a:ext cx="2183290" cy="271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defRPr sz="1100">
                <a:solidFill>
                  <a:srgbClr val="A6AAA9"/>
                </a:solidFill>
              </a:defRPr>
            </a:lvl1pPr>
          </a:lstStyle>
          <a:p>
            <a:r>
              <a:t>Privileged &amp; Confidential Material</a:t>
            </a:r>
          </a:p>
        </p:txBody>
      </p:sp>
      <p:sp>
        <p:nvSpPr>
          <p:cNvPr id="62" name="Shape 62"/>
          <p:cNvSpPr>
            <a:spLocks noGrp="1"/>
          </p:cNvSpPr>
          <p:nvPr>
            <p:ph type="sldNum" sz="quarter" idx="2"/>
          </p:nvPr>
        </p:nvSpPr>
        <p:spPr>
          <a:xfrm>
            <a:off x="12182552" y="9109711"/>
            <a:ext cx="320601" cy="318036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accent1"/>
                </a:solidFill>
                <a:latin typeface="+mn-lt"/>
                <a:ea typeface="+mn-ea"/>
                <a:cs typeface="+mn-cs"/>
                <a:sym typeface="Interstat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3" name="Shape 63"/>
          <p:cNvSpPr/>
          <p:nvPr/>
        </p:nvSpPr>
        <p:spPr>
          <a:xfrm rot="16200000">
            <a:off x="6468220" y="2193180"/>
            <a:ext cx="68362" cy="13012640"/>
          </a:xfrm>
          <a:prstGeom prst="rect">
            <a:avLst/>
          </a:prstGeom>
          <a:gradFill>
            <a:gsLst>
              <a:gs pos="0">
                <a:srgbClr val="0AC8FD"/>
              </a:gs>
              <a:gs pos="100000">
                <a:srgbClr val="002A54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pic>
        <p:nvPicPr>
          <p:cNvPr id="8" name="citi-blue_FinTech_logo.pdf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11" y="8993620"/>
            <a:ext cx="1997548" cy="4020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PAGE 3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NYC_GOLD2.jpg"/>
          <p:cNvPicPr>
            <a:picLocks noChangeAspect="1"/>
          </p:cNvPicPr>
          <p:nvPr/>
        </p:nvPicPr>
        <p:blipFill>
          <a:blip r:embed="rId2">
            <a:alphaModFix amt="10434"/>
            <a:extLst/>
          </a:blip>
          <a:srcRect t="93" b="93"/>
          <a:stretch>
            <a:fillRect/>
          </a:stretch>
        </p:blipFill>
        <p:spPr>
          <a:xfrm>
            <a:off x="-25042" y="-16438"/>
            <a:ext cx="13054884" cy="8684856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Shape 83"/>
          <p:cNvSpPr>
            <a:spLocks noGrp="1"/>
          </p:cNvSpPr>
          <p:nvPr>
            <p:ph type="title"/>
          </p:nvPr>
        </p:nvSpPr>
        <p:spPr>
          <a:xfrm>
            <a:off x="660400" y="3163988"/>
            <a:ext cx="11684000" cy="233074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>
              <a:defRPr sz="40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85" name="Shape 85"/>
          <p:cNvSpPr/>
          <p:nvPr/>
        </p:nvSpPr>
        <p:spPr>
          <a:xfrm>
            <a:off x="5410757" y="9127448"/>
            <a:ext cx="2183290" cy="271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defRPr sz="1100">
                <a:solidFill>
                  <a:srgbClr val="A6AAA9"/>
                </a:solidFill>
              </a:defRPr>
            </a:lvl1pPr>
          </a:lstStyle>
          <a:p>
            <a:r>
              <a:t>Privileged &amp; Confidential Material</a:t>
            </a:r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xfrm>
            <a:off x="12182552" y="9109711"/>
            <a:ext cx="320601" cy="318036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accent1"/>
                </a:solidFill>
                <a:latin typeface="+mn-lt"/>
                <a:ea typeface="+mn-ea"/>
                <a:cs typeface="+mn-cs"/>
                <a:sym typeface="Interstat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87" name="Shape 87"/>
          <p:cNvSpPr/>
          <p:nvPr/>
        </p:nvSpPr>
        <p:spPr>
          <a:xfrm rot="16200000">
            <a:off x="6468220" y="2193180"/>
            <a:ext cx="68362" cy="13012640"/>
          </a:xfrm>
          <a:prstGeom prst="rect">
            <a:avLst/>
          </a:prstGeom>
          <a:gradFill>
            <a:gsLst>
              <a:gs pos="0">
                <a:srgbClr val="0AC8FD"/>
              </a:gs>
              <a:gs pos="100000">
                <a:srgbClr val="002A54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pic>
        <p:nvPicPr>
          <p:cNvPr id="8" name="citi-blue_FinTech_logo.pdf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11" y="8993620"/>
            <a:ext cx="1997548" cy="4020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PAGE 4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/>
          </p:cNvSpPr>
          <p:nvPr>
            <p:ph type="title"/>
          </p:nvPr>
        </p:nvSpPr>
        <p:spPr>
          <a:xfrm>
            <a:off x="660400" y="3163988"/>
            <a:ext cx="11684000" cy="233074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>
              <a:defRPr sz="40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96" name="Shape 96"/>
          <p:cNvSpPr/>
          <p:nvPr/>
        </p:nvSpPr>
        <p:spPr>
          <a:xfrm>
            <a:off x="5410757" y="9127448"/>
            <a:ext cx="2183290" cy="271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defRPr sz="1100">
                <a:solidFill>
                  <a:srgbClr val="A6AAA9"/>
                </a:solidFill>
              </a:defRPr>
            </a:lvl1pPr>
          </a:lstStyle>
          <a:p>
            <a:r>
              <a:t>Privileged &amp; Confidential Material</a:t>
            </a:r>
          </a:p>
        </p:txBody>
      </p:sp>
      <p:sp>
        <p:nvSpPr>
          <p:cNvPr id="97" name="Shape 97"/>
          <p:cNvSpPr>
            <a:spLocks noGrp="1"/>
          </p:cNvSpPr>
          <p:nvPr>
            <p:ph type="sldNum" sz="quarter" idx="2"/>
          </p:nvPr>
        </p:nvSpPr>
        <p:spPr>
          <a:xfrm>
            <a:off x="12182552" y="9109711"/>
            <a:ext cx="320601" cy="318036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accent1"/>
                </a:solidFill>
                <a:latin typeface="+mn-lt"/>
                <a:ea typeface="+mn-ea"/>
                <a:cs typeface="+mn-cs"/>
                <a:sym typeface="Interstat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98" name="Shape 98"/>
          <p:cNvSpPr/>
          <p:nvPr/>
        </p:nvSpPr>
        <p:spPr>
          <a:xfrm rot="16200000">
            <a:off x="6468220" y="2193180"/>
            <a:ext cx="68362" cy="13012640"/>
          </a:xfrm>
          <a:prstGeom prst="rect">
            <a:avLst/>
          </a:prstGeom>
          <a:gradFill>
            <a:gsLst>
              <a:gs pos="0">
                <a:srgbClr val="0AC8FD"/>
              </a:gs>
              <a:gs pos="100000">
                <a:srgbClr val="002A54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pic>
        <p:nvPicPr>
          <p:cNvPr id="7" name="citi-blue_FinTech_logo.pd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11" y="8993620"/>
            <a:ext cx="1997548" cy="4020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PAGE 2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brooklyn-bridge-b-by-jay-cohen.jpeg"/>
          <p:cNvPicPr>
            <a:picLocks noChangeAspect="1"/>
          </p:cNvPicPr>
          <p:nvPr/>
        </p:nvPicPr>
        <p:blipFill>
          <a:blip r:embed="rId2">
            <a:alphaModFix amt="10434"/>
            <a:extLst/>
          </a:blip>
          <a:srcRect l="9865" r="9865"/>
          <a:stretch>
            <a:fillRect/>
          </a:stretch>
        </p:blipFill>
        <p:spPr>
          <a:xfrm>
            <a:off x="-25042" y="-16438"/>
            <a:ext cx="13054884" cy="8684856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Shape 150"/>
          <p:cNvSpPr>
            <a:spLocks noGrp="1"/>
          </p:cNvSpPr>
          <p:nvPr>
            <p:ph type="title"/>
          </p:nvPr>
        </p:nvSpPr>
        <p:spPr>
          <a:xfrm>
            <a:off x="660400" y="3163988"/>
            <a:ext cx="11684000" cy="233074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>
              <a:defRPr sz="4000">
                <a:solidFill>
                  <a:srgbClr val="B4975A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52" name="Shape 152"/>
          <p:cNvSpPr/>
          <p:nvPr/>
        </p:nvSpPr>
        <p:spPr>
          <a:xfrm>
            <a:off x="5410757" y="9127448"/>
            <a:ext cx="2183290" cy="271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defRPr sz="1100">
                <a:solidFill>
                  <a:srgbClr val="A6AAA9"/>
                </a:solidFill>
              </a:defRPr>
            </a:lvl1pPr>
          </a:lstStyle>
          <a:p>
            <a:r>
              <a:t>Privileged &amp; Confidential Material</a:t>
            </a:r>
          </a:p>
        </p:txBody>
      </p:sp>
      <p:sp>
        <p:nvSpPr>
          <p:cNvPr id="153" name="Shape 153"/>
          <p:cNvSpPr>
            <a:spLocks noGrp="1"/>
          </p:cNvSpPr>
          <p:nvPr>
            <p:ph type="sldNum" sz="quarter" idx="2"/>
          </p:nvPr>
        </p:nvSpPr>
        <p:spPr>
          <a:xfrm>
            <a:off x="12182552" y="9109711"/>
            <a:ext cx="320601" cy="318036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rgbClr val="B4975A"/>
                </a:solidFill>
                <a:latin typeface="+mn-lt"/>
                <a:ea typeface="+mn-ea"/>
                <a:cs typeface="+mn-cs"/>
                <a:sym typeface="Interstat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4" name="Shape 154"/>
          <p:cNvSpPr/>
          <p:nvPr/>
        </p:nvSpPr>
        <p:spPr>
          <a:xfrm rot="16200000">
            <a:off x="6468220" y="2193180"/>
            <a:ext cx="68362" cy="13012640"/>
          </a:xfrm>
          <a:prstGeom prst="rect">
            <a:avLst/>
          </a:prstGeom>
          <a:gradFill>
            <a:gsLst>
              <a:gs pos="0">
                <a:srgbClr val="E7D381"/>
              </a:gs>
              <a:gs pos="100000">
                <a:srgbClr val="645223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pic>
        <p:nvPicPr>
          <p:cNvPr id="8" name="citi-blue_FinTech_logo.pdf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11" y="8993620"/>
            <a:ext cx="1997548" cy="4020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PAGE 3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NYC_GOLD2.jpg"/>
          <p:cNvPicPr>
            <a:picLocks noChangeAspect="1"/>
          </p:cNvPicPr>
          <p:nvPr/>
        </p:nvPicPr>
        <p:blipFill>
          <a:blip r:embed="rId2">
            <a:alphaModFix amt="10434"/>
            <a:extLst/>
          </a:blip>
          <a:srcRect t="93" b="93"/>
          <a:stretch>
            <a:fillRect/>
          </a:stretch>
        </p:blipFill>
        <p:spPr>
          <a:xfrm>
            <a:off x="-25042" y="-16438"/>
            <a:ext cx="13054884" cy="8684856"/>
          </a:xfrm>
          <a:prstGeom prst="rect">
            <a:avLst/>
          </a:prstGeom>
          <a:ln w="12700">
            <a:miter lim="400000"/>
          </a:ln>
        </p:spPr>
      </p:pic>
      <p:sp>
        <p:nvSpPr>
          <p:cNvPr id="162" name="Shape 162"/>
          <p:cNvSpPr>
            <a:spLocks noGrp="1"/>
          </p:cNvSpPr>
          <p:nvPr>
            <p:ph type="title"/>
          </p:nvPr>
        </p:nvSpPr>
        <p:spPr>
          <a:xfrm>
            <a:off x="660400" y="3163988"/>
            <a:ext cx="11684000" cy="233074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>
              <a:defRPr sz="4000">
                <a:solidFill>
                  <a:srgbClr val="B4975A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64" name="Shape 164"/>
          <p:cNvSpPr/>
          <p:nvPr/>
        </p:nvSpPr>
        <p:spPr>
          <a:xfrm>
            <a:off x="5410757" y="9127448"/>
            <a:ext cx="2183290" cy="271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defRPr sz="1100">
                <a:solidFill>
                  <a:srgbClr val="A6AAA9"/>
                </a:solidFill>
              </a:defRPr>
            </a:lvl1pPr>
          </a:lstStyle>
          <a:p>
            <a:r>
              <a:t>Privileged &amp; Confidential Material</a:t>
            </a:r>
          </a:p>
        </p:txBody>
      </p:sp>
      <p:sp>
        <p:nvSpPr>
          <p:cNvPr id="165" name="Shape 165"/>
          <p:cNvSpPr>
            <a:spLocks noGrp="1"/>
          </p:cNvSpPr>
          <p:nvPr>
            <p:ph type="sldNum" sz="quarter" idx="2"/>
          </p:nvPr>
        </p:nvSpPr>
        <p:spPr>
          <a:xfrm>
            <a:off x="12182552" y="9109711"/>
            <a:ext cx="320601" cy="318036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rgbClr val="B4975A"/>
                </a:solidFill>
                <a:latin typeface="+mn-lt"/>
                <a:ea typeface="+mn-ea"/>
                <a:cs typeface="+mn-cs"/>
                <a:sym typeface="Interstat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6" name="Shape 166"/>
          <p:cNvSpPr/>
          <p:nvPr/>
        </p:nvSpPr>
        <p:spPr>
          <a:xfrm rot="16200000">
            <a:off x="6468220" y="2193180"/>
            <a:ext cx="68362" cy="13012640"/>
          </a:xfrm>
          <a:prstGeom prst="rect">
            <a:avLst/>
          </a:prstGeom>
          <a:gradFill>
            <a:gsLst>
              <a:gs pos="0">
                <a:srgbClr val="E7D381"/>
              </a:gs>
              <a:gs pos="100000">
                <a:srgbClr val="645223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pic>
        <p:nvPicPr>
          <p:cNvPr id="8" name="citi-blue_FinTech_logo.pdf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11" y="8993620"/>
            <a:ext cx="1997548" cy="4020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PAGE 4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/>
          </p:cNvSpPr>
          <p:nvPr>
            <p:ph type="title"/>
          </p:nvPr>
        </p:nvSpPr>
        <p:spPr>
          <a:xfrm>
            <a:off x="660400" y="3163988"/>
            <a:ext cx="11684000" cy="233074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>
              <a:defRPr sz="4000">
                <a:solidFill>
                  <a:srgbClr val="B4975A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75" name="Shape 175"/>
          <p:cNvSpPr/>
          <p:nvPr/>
        </p:nvSpPr>
        <p:spPr>
          <a:xfrm>
            <a:off x="5410757" y="9127448"/>
            <a:ext cx="2183290" cy="271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defRPr sz="1100">
                <a:solidFill>
                  <a:srgbClr val="A6AAA9"/>
                </a:solidFill>
              </a:defRPr>
            </a:lvl1pPr>
          </a:lstStyle>
          <a:p>
            <a:r>
              <a:t>Privileged &amp; Confidential Material</a:t>
            </a:r>
          </a:p>
        </p:txBody>
      </p:sp>
      <p:sp>
        <p:nvSpPr>
          <p:cNvPr id="176" name="Shape 176"/>
          <p:cNvSpPr>
            <a:spLocks noGrp="1"/>
          </p:cNvSpPr>
          <p:nvPr>
            <p:ph type="sldNum" sz="quarter" idx="2"/>
          </p:nvPr>
        </p:nvSpPr>
        <p:spPr>
          <a:xfrm>
            <a:off x="12182552" y="9109711"/>
            <a:ext cx="320601" cy="318036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rgbClr val="B4975A"/>
                </a:solidFill>
                <a:latin typeface="+mn-lt"/>
                <a:ea typeface="+mn-ea"/>
                <a:cs typeface="+mn-cs"/>
                <a:sym typeface="Interstat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7" name="Shape 177"/>
          <p:cNvSpPr/>
          <p:nvPr/>
        </p:nvSpPr>
        <p:spPr>
          <a:xfrm rot="16200000">
            <a:off x="6468220" y="2193180"/>
            <a:ext cx="68362" cy="13012640"/>
          </a:xfrm>
          <a:prstGeom prst="rect">
            <a:avLst/>
          </a:prstGeom>
          <a:gradFill>
            <a:gsLst>
              <a:gs pos="0">
                <a:srgbClr val="E7D381"/>
              </a:gs>
              <a:gs pos="100000">
                <a:srgbClr val="645223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pic>
        <p:nvPicPr>
          <p:cNvPr id="7" name="citi-blue_FinTech_logo.pd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11" y="8993620"/>
            <a:ext cx="1997548" cy="4020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citi-r_2c-blu_pos_rg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0385" y="9342684"/>
            <a:ext cx="675075" cy="38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0" name="Rectangle 84"/>
          <p:cNvSpPr>
            <a:spLocks noGrp="1" noChangeArrowheads="1"/>
          </p:cNvSpPr>
          <p:nvPr>
            <p:ph type="subTitle" idx="1"/>
          </p:nvPr>
        </p:nvSpPr>
        <p:spPr>
          <a:xfrm>
            <a:off x="200943" y="4876802"/>
            <a:ext cx="12602916" cy="1408853"/>
          </a:xfrm>
        </p:spPr>
        <p:txBody>
          <a:bodyPr/>
          <a:lstStyle>
            <a:lvl1pPr marL="0" indent="0">
              <a:buFont typeface="Symbol" pitchFamily="18" charset="2"/>
              <a:buNone/>
              <a:defRPr sz="2800">
                <a:solidFill>
                  <a:schemeClr val="hlink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200943" y="3034456"/>
            <a:ext cx="12602916" cy="1408853"/>
          </a:xfrm>
          <a:ln w="9525">
            <a:noFill/>
          </a:ln>
          <a:extLst/>
        </p:spPr>
        <p:txBody>
          <a:bodyPr anchor="b">
            <a:noAutofit/>
          </a:bodyPr>
          <a:lstStyle>
            <a:lvl1pPr>
              <a:defRPr sz="46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3075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88" y="162560"/>
            <a:ext cx="12600657" cy="477054"/>
          </a:xfrm>
          <a:noFill/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943" y="1625602"/>
            <a:ext cx="12602916" cy="693589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32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2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262" y="2261"/>
          <a:ext cx="2257" cy="22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62" y="2261"/>
                        <a:ext cx="2257" cy="22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8688" y="162562"/>
            <a:ext cx="12600657" cy="954107"/>
          </a:xfrm>
          <a:solidFill>
            <a:schemeClr val="bg1"/>
          </a:solidFill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</a:t>
            </a:r>
            <a:br>
              <a:rPr lang="en-US" dirty="0" smtClean="0"/>
            </a:br>
            <a:r>
              <a:rPr lang="en-US" dirty="0" smtClean="0"/>
              <a:t>title style</a:t>
            </a:r>
            <a:endParaRPr lang="en-US" dirty="0"/>
          </a:p>
        </p:txBody>
      </p:sp>
      <p:sp>
        <p:nvSpPr>
          <p:cNvPr id="4" name="Line 14"/>
          <p:cNvSpPr>
            <a:spLocks noChangeShapeType="1"/>
          </p:cNvSpPr>
          <p:nvPr userDrawn="1"/>
        </p:nvSpPr>
        <p:spPr bwMode="auto">
          <a:xfrm>
            <a:off x="200944" y="1201648"/>
            <a:ext cx="12609688" cy="0"/>
          </a:xfrm>
          <a:prstGeom prst="line">
            <a:avLst/>
          </a:prstGeom>
          <a:noFill/>
          <a:ln w="6350">
            <a:solidFill>
              <a:schemeClr val="tx2"/>
            </a:solidFill>
            <a:round/>
            <a:headEnd/>
            <a:tailEnd/>
          </a:ln>
          <a:extLst/>
        </p:spPr>
        <p:txBody>
          <a:bodyPr lIns="130046" tIns="65023" rIns="130046" bIns="65023"/>
          <a:lstStyle/>
          <a:p>
            <a:pPr algn="ctr" defTabSz="1300460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kern="1200" dirty="0"/>
          </a:p>
        </p:txBody>
      </p:sp>
    </p:spTree>
    <p:extLst>
      <p:ext uri="{BB962C8B-B14F-4D97-AF65-F5344CB8AC3E}">
        <p14:creationId xmlns:p14="http://schemas.microsoft.com/office/powerpoint/2010/main" val="2879465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88" y="162560"/>
            <a:ext cx="12600657" cy="477054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6747" y="1625602"/>
            <a:ext cx="6177280" cy="6935893"/>
          </a:xfrm>
        </p:spPr>
        <p:txBody>
          <a:bodyPr/>
          <a:lstStyle>
            <a:lvl1pPr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0773" y="1625602"/>
            <a:ext cx="6177280" cy="6935893"/>
          </a:xfrm>
        </p:spPr>
        <p:txBody>
          <a:bodyPr/>
          <a:lstStyle>
            <a:lvl1pPr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50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746" y="1625602"/>
            <a:ext cx="6179539" cy="909884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6746" y="2709333"/>
            <a:ext cx="6179539" cy="5852160"/>
          </a:xfrm>
        </p:spPr>
        <p:txBody>
          <a:bodyPr/>
          <a:lstStyle>
            <a:lvl1pPr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6259" y="1625602"/>
            <a:ext cx="6181796" cy="909884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6259" y="2709333"/>
            <a:ext cx="6181796" cy="5852160"/>
          </a:xfrm>
        </p:spPr>
        <p:txBody>
          <a:bodyPr/>
          <a:lstStyle>
            <a:lvl1pPr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title"/>
          </p:nvPr>
        </p:nvSpPr>
        <p:spPr bwMode="gray">
          <a:xfrm>
            <a:off x="198688" y="162561"/>
            <a:ext cx="12600657" cy="477054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4956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88" y="162560"/>
            <a:ext cx="12600657" cy="477054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801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.vml"/><Relationship Id="rId3" Type="http://schemas.openxmlformats.org/officeDocument/2006/relationships/slideLayout" Target="../slideLayouts/slideLayout13.xml"/><Relationship Id="rId7" Type="http://schemas.openxmlformats.org/officeDocument/2006/relationships/theme" Target="../theme/theme2.xml"/><Relationship Id="rId12" Type="http://schemas.openxmlformats.org/officeDocument/2006/relationships/image" Target="../media/image6.wmf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image" Target="../media/image5.emf"/><Relationship Id="rId5" Type="http://schemas.openxmlformats.org/officeDocument/2006/relationships/slideLayout" Target="../slideLayouts/slideLayout15.xml"/><Relationship Id="rId10" Type="http://schemas.openxmlformats.org/officeDocument/2006/relationships/oleObject" Target="../embeddings/oleObject1.bin"/><Relationship Id="rId4" Type="http://schemas.openxmlformats.org/officeDocument/2006/relationships/slideLayout" Target="../slideLayouts/slideLayout14.xml"/><Relationship Id="rId9" Type="http://schemas.openxmlformats.org/officeDocument/2006/relationships/tags" Target="../tags/tag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-12700" y="0"/>
            <a:ext cx="322363" cy="9753600"/>
          </a:xfrm>
          <a:prstGeom prst="rect">
            <a:avLst/>
          </a:prstGeom>
          <a:gradFill>
            <a:gsLst>
              <a:gs pos="0">
                <a:srgbClr val="0AC8FD"/>
              </a:gs>
              <a:gs pos="100000">
                <a:srgbClr val="002A54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3" name="Shape 3"/>
          <p:cNvSpPr/>
          <p:nvPr/>
        </p:nvSpPr>
        <p:spPr>
          <a:xfrm>
            <a:off x="5410757" y="9127448"/>
            <a:ext cx="2183290" cy="271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defRPr sz="1100">
                <a:solidFill>
                  <a:srgbClr val="A6AAA9"/>
                </a:solidFill>
              </a:defRPr>
            </a:lvl1pPr>
          </a:lstStyle>
          <a:p>
            <a:r>
              <a:t>Privileged &amp; Confidential Material</a:t>
            </a:r>
          </a:p>
        </p:txBody>
      </p:sp>
      <p:sp>
        <p:nvSpPr>
          <p:cNvPr id="4" name="Shape 4"/>
          <p:cNvSpPr>
            <a:spLocks noGrp="1"/>
          </p:cNvSpPr>
          <p:nvPr>
            <p:ph type="title"/>
          </p:nvPr>
        </p:nvSpPr>
        <p:spPr>
          <a:xfrm>
            <a:off x="952500" y="444502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rPr dirty="0"/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sldNum" sz="quarter" idx="2"/>
          </p:nvPr>
        </p:nvSpPr>
        <p:spPr>
          <a:xfrm>
            <a:off x="6303692" y="9251951"/>
            <a:ext cx="384721" cy="37959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defRPr sz="18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52501" y="2603502"/>
            <a:ext cx="11703051" cy="6435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5" r:id="rId3"/>
    <p:sldLayoutId id="2147483666" r:id="rId4"/>
    <p:sldLayoutId id="2147483653" r:id="rId5"/>
    <p:sldLayoutId id="2147483655" r:id="rId6"/>
    <p:sldLayoutId id="2147483656" r:id="rId7"/>
    <p:sldLayoutId id="2147483661" r:id="rId8"/>
    <p:sldLayoutId id="2147483662" r:id="rId9"/>
    <p:sldLayoutId id="2147483663" r:id="rId10"/>
  </p:sldLayoutIdLst>
  <p:transition spd="med"/>
  <p:txStyles>
    <p:titleStyle>
      <a:lvl1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0" i="0" u="none" strike="noStrike" cap="none" spc="0" baseline="0">
          <a:ln>
            <a:noFill/>
          </a:ln>
          <a:solidFill>
            <a:srgbClr val="8A7339"/>
          </a:solidFill>
          <a:uFillTx/>
          <a:latin typeface="+mj-lt"/>
          <a:ea typeface="+mn-ea"/>
          <a:cs typeface="+mn-cs"/>
          <a:sym typeface="Interstate Light"/>
        </a:defRPr>
      </a:lvl1pPr>
      <a:lvl2pPr marL="0" marR="0" indent="2286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0" i="0" u="none" strike="noStrike" cap="none" spc="0" baseline="0">
          <a:ln>
            <a:noFill/>
          </a:ln>
          <a:solidFill>
            <a:srgbClr val="8A7339"/>
          </a:solidFill>
          <a:uFillTx/>
          <a:latin typeface="+mn-lt"/>
          <a:ea typeface="+mn-ea"/>
          <a:cs typeface="+mn-cs"/>
          <a:sym typeface="Interstate Light"/>
        </a:defRPr>
      </a:lvl2pPr>
      <a:lvl3pPr marL="0" marR="0" indent="4572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0" i="0" u="none" strike="noStrike" cap="none" spc="0" baseline="0">
          <a:ln>
            <a:noFill/>
          </a:ln>
          <a:solidFill>
            <a:srgbClr val="8A7339"/>
          </a:solidFill>
          <a:uFillTx/>
          <a:latin typeface="+mn-lt"/>
          <a:ea typeface="+mn-ea"/>
          <a:cs typeface="+mn-cs"/>
          <a:sym typeface="Interstate Light"/>
        </a:defRPr>
      </a:lvl3pPr>
      <a:lvl4pPr marL="0" marR="0" indent="6858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0" i="0" u="none" strike="noStrike" cap="none" spc="0" baseline="0">
          <a:ln>
            <a:noFill/>
          </a:ln>
          <a:solidFill>
            <a:srgbClr val="8A7339"/>
          </a:solidFill>
          <a:uFillTx/>
          <a:latin typeface="+mn-lt"/>
          <a:ea typeface="+mn-ea"/>
          <a:cs typeface="+mn-cs"/>
          <a:sym typeface="Interstate Light"/>
        </a:defRPr>
      </a:lvl4pPr>
      <a:lvl5pPr marL="0" marR="0" indent="9144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0" i="0" u="none" strike="noStrike" cap="none" spc="0" baseline="0">
          <a:ln>
            <a:noFill/>
          </a:ln>
          <a:solidFill>
            <a:srgbClr val="8A7339"/>
          </a:solidFill>
          <a:uFillTx/>
          <a:latin typeface="+mn-lt"/>
          <a:ea typeface="+mn-ea"/>
          <a:cs typeface="+mn-cs"/>
          <a:sym typeface="Interstate Light"/>
        </a:defRPr>
      </a:lvl5pPr>
      <a:lvl6pPr marL="0" marR="0" indent="11430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0" i="0" u="none" strike="noStrike" cap="none" spc="0" baseline="0">
          <a:ln>
            <a:noFill/>
          </a:ln>
          <a:solidFill>
            <a:srgbClr val="8A7339"/>
          </a:solidFill>
          <a:uFillTx/>
          <a:latin typeface="+mn-lt"/>
          <a:ea typeface="+mn-ea"/>
          <a:cs typeface="+mn-cs"/>
          <a:sym typeface="Interstate Light"/>
        </a:defRPr>
      </a:lvl6pPr>
      <a:lvl7pPr marL="0" marR="0" indent="13716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0" i="0" u="none" strike="noStrike" cap="none" spc="0" baseline="0">
          <a:ln>
            <a:noFill/>
          </a:ln>
          <a:solidFill>
            <a:srgbClr val="8A7339"/>
          </a:solidFill>
          <a:uFillTx/>
          <a:latin typeface="+mn-lt"/>
          <a:ea typeface="+mn-ea"/>
          <a:cs typeface="+mn-cs"/>
          <a:sym typeface="Interstate Light"/>
        </a:defRPr>
      </a:lvl7pPr>
      <a:lvl8pPr marL="0" marR="0" indent="16002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0" i="0" u="none" strike="noStrike" cap="none" spc="0" baseline="0">
          <a:ln>
            <a:noFill/>
          </a:ln>
          <a:solidFill>
            <a:srgbClr val="8A7339"/>
          </a:solidFill>
          <a:uFillTx/>
          <a:latin typeface="+mn-lt"/>
          <a:ea typeface="+mn-ea"/>
          <a:cs typeface="+mn-cs"/>
          <a:sym typeface="Interstate Light"/>
        </a:defRPr>
      </a:lvl8pPr>
      <a:lvl9pPr marL="0" marR="0" indent="18288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0" i="0" u="none" strike="noStrike" cap="none" spc="0" baseline="0">
          <a:ln>
            <a:noFill/>
          </a:ln>
          <a:solidFill>
            <a:srgbClr val="8A7339"/>
          </a:solidFill>
          <a:uFillTx/>
          <a:latin typeface="+mn-lt"/>
          <a:ea typeface="+mn-ea"/>
          <a:cs typeface="+mn-cs"/>
          <a:sym typeface="Interstate Light"/>
        </a:defRPr>
      </a:lvl9pPr>
    </p:titleStyle>
    <p:bodyStyle>
      <a:lvl1pPr marL="165100" marR="0" indent="-165100" algn="l" defTabSz="584200" rtl="0" latinLnBrk="0">
        <a:lnSpc>
          <a:spcPct val="100000"/>
        </a:lnSpc>
        <a:spcBef>
          <a:spcPts val="2800"/>
        </a:spcBef>
        <a:spcAft>
          <a:spcPts val="0"/>
        </a:spcAft>
        <a:buClrTx/>
        <a:buSzPct val="100000"/>
        <a:buFontTx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Interstate Light"/>
        </a:defRPr>
      </a:lvl1pPr>
      <a:lvl2pPr marL="740833" marR="0" indent="-296333" algn="l" defTabSz="584200" rtl="0" latinLnBrk="0">
        <a:lnSpc>
          <a:spcPct val="100000"/>
        </a:lnSpc>
        <a:spcBef>
          <a:spcPts val="2800"/>
        </a:spcBef>
        <a:spcAft>
          <a:spcPts val="0"/>
        </a:spcAft>
        <a:buClrTx/>
        <a:buSzPct val="75000"/>
        <a:buFontTx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Interstate Light"/>
        </a:defRPr>
      </a:lvl2pPr>
      <a:lvl3pPr marL="1185333" marR="0" indent="-296333" algn="l" defTabSz="584200" rtl="0" latinLnBrk="0">
        <a:lnSpc>
          <a:spcPct val="100000"/>
        </a:lnSpc>
        <a:spcBef>
          <a:spcPts val="2800"/>
        </a:spcBef>
        <a:spcAft>
          <a:spcPts val="0"/>
        </a:spcAft>
        <a:buClrTx/>
        <a:buSzPct val="75000"/>
        <a:buFontTx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Interstate Light"/>
        </a:defRPr>
      </a:lvl3pPr>
      <a:lvl4pPr marL="1629833" marR="0" indent="-296333" algn="l" defTabSz="584200" rtl="0" latinLnBrk="0">
        <a:lnSpc>
          <a:spcPct val="100000"/>
        </a:lnSpc>
        <a:spcBef>
          <a:spcPts val="2800"/>
        </a:spcBef>
        <a:spcAft>
          <a:spcPts val="0"/>
        </a:spcAft>
        <a:buClrTx/>
        <a:buSzPct val="75000"/>
        <a:buFontTx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Interstate Light"/>
        </a:defRPr>
      </a:lvl4pPr>
      <a:lvl5pPr marL="2074333" marR="0" indent="-296333" algn="l" defTabSz="584200" rtl="0" latinLnBrk="0">
        <a:lnSpc>
          <a:spcPct val="100000"/>
        </a:lnSpc>
        <a:spcBef>
          <a:spcPts val="2800"/>
        </a:spcBef>
        <a:spcAft>
          <a:spcPts val="0"/>
        </a:spcAft>
        <a:buClrTx/>
        <a:buSzPct val="75000"/>
        <a:buFontTx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Interstate Light"/>
        </a:defRPr>
      </a:lvl5pPr>
      <a:lvl6pPr marL="2518833" marR="0" indent="-296333" algn="l" defTabSz="584200" rtl="0" latinLnBrk="0">
        <a:lnSpc>
          <a:spcPct val="100000"/>
        </a:lnSpc>
        <a:spcBef>
          <a:spcPts val="2800"/>
        </a:spcBef>
        <a:spcAft>
          <a:spcPts val="0"/>
        </a:spcAft>
        <a:buClrTx/>
        <a:buSzPct val="75000"/>
        <a:buFontTx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Interstate Light"/>
        </a:defRPr>
      </a:lvl6pPr>
      <a:lvl7pPr marL="2963333" marR="0" indent="-296333" algn="l" defTabSz="584200" rtl="0" latinLnBrk="0">
        <a:lnSpc>
          <a:spcPct val="100000"/>
        </a:lnSpc>
        <a:spcBef>
          <a:spcPts val="2800"/>
        </a:spcBef>
        <a:spcAft>
          <a:spcPts val="0"/>
        </a:spcAft>
        <a:buClrTx/>
        <a:buSzPct val="75000"/>
        <a:buFontTx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Interstate Light"/>
        </a:defRPr>
      </a:lvl7pPr>
      <a:lvl8pPr marL="3407833" marR="0" indent="-296333" algn="l" defTabSz="584200" rtl="0" latinLnBrk="0">
        <a:lnSpc>
          <a:spcPct val="100000"/>
        </a:lnSpc>
        <a:spcBef>
          <a:spcPts val="2800"/>
        </a:spcBef>
        <a:spcAft>
          <a:spcPts val="0"/>
        </a:spcAft>
        <a:buClrTx/>
        <a:buSzPct val="75000"/>
        <a:buFontTx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Interstate Light"/>
        </a:defRPr>
      </a:lvl8pPr>
      <a:lvl9pPr marL="3852333" marR="0" indent="-296333" algn="l" defTabSz="584200" rtl="0" latinLnBrk="0">
        <a:lnSpc>
          <a:spcPct val="100000"/>
        </a:lnSpc>
        <a:spcBef>
          <a:spcPts val="2800"/>
        </a:spcBef>
        <a:spcAft>
          <a:spcPts val="0"/>
        </a:spcAft>
        <a:buClrTx/>
        <a:buSzPct val="75000"/>
        <a:buFontTx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Interstate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9"/>
            </p:custDataLst>
            <p:extLst/>
          </p:nvPr>
        </p:nvGraphicFramePr>
        <p:xfrm>
          <a:off x="2262" y="2261"/>
          <a:ext cx="2257" cy="22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1" name="think-cell Slide" r:id="rId10" imgW="216" imgH="216" progId="TCLayout.ActiveDocument.1">
                  <p:embed/>
                </p:oleObj>
              </mc:Choice>
              <mc:Fallback>
                <p:oleObj name="think-cell Slide" r:id="rId10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262" y="2261"/>
                        <a:ext cx="2257" cy="22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Rectangle 84"/>
          <p:cNvSpPr>
            <a:spLocks noGrp="1" noChangeArrowheads="1"/>
          </p:cNvSpPr>
          <p:nvPr>
            <p:ph type="body" idx="1"/>
          </p:nvPr>
        </p:nvSpPr>
        <p:spPr bwMode="gray">
          <a:xfrm>
            <a:off x="200943" y="1842349"/>
            <a:ext cx="12602916" cy="6935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7" name="Line 11"/>
          <p:cNvSpPr>
            <a:spLocks noChangeShapeType="1"/>
          </p:cNvSpPr>
          <p:nvPr/>
        </p:nvSpPr>
        <p:spPr bwMode="auto">
          <a:xfrm>
            <a:off x="200944" y="9103360"/>
            <a:ext cx="12609688" cy="0"/>
          </a:xfrm>
          <a:prstGeom prst="line">
            <a:avLst/>
          </a:prstGeom>
          <a:noFill/>
          <a:ln w="6350">
            <a:solidFill>
              <a:schemeClr val="tx2"/>
            </a:solidFill>
            <a:round/>
            <a:headEnd/>
            <a:tailEnd/>
          </a:ln>
          <a:extLst/>
        </p:spPr>
        <p:txBody>
          <a:bodyPr lIns="130046" tIns="65023" rIns="130046" bIns="65023"/>
          <a:lstStyle/>
          <a:p>
            <a:pPr algn="ctr" defTabSz="1300460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kern="1200" dirty="0"/>
          </a:p>
        </p:txBody>
      </p:sp>
      <p:sp>
        <p:nvSpPr>
          <p:cNvPr id="1028" name="Line 14"/>
          <p:cNvSpPr>
            <a:spLocks noChangeShapeType="1"/>
          </p:cNvSpPr>
          <p:nvPr/>
        </p:nvSpPr>
        <p:spPr bwMode="auto">
          <a:xfrm>
            <a:off x="200944" y="712168"/>
            <a:ext cx="12609688" cy="0"/>
          </a:xfrm>
          <a:prstGeom prst="line">
            <a:avLst/>
          </a:prstGeom>
          <a:noFill/>
          <a:ln w="6350">
            <a:solidFill>
              <a:schemeClr val="tx2"/>
            </a:solidFill>
            <a:round/>
            <a:headEnd/>
            <a:tailEnd/>
          </a:ln>
          <a:extLst/>
        </p:spPr>
        <p:txBody>
          <a:bodyPr lIns="130046" tIns="65023" rIns="130046" bIns="65023"/>
          <a:lstStyle/>
          <a:p>
            <a:pPr algn="ctr" defTabSz="1300460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kern="1200" dirty="0"/>
          </a:p>
        </p:txBody>
      </p:sp>
      <p:sp>
        <p:nvSpPr>
          <p:cNvPr id="1029" name="Rectangle 8"/>
          <p:cNvSpPr>
            <a:spLocks noGrp="1" noChangeArrowheads="1"/>
          </p:cNvSpPr>
          <p:nvPr>
            <p:ph type="title"/>
          </p:nvPr>
        </p:nvSpPr>
        <p:spPr bwMode="gray">
          <a:xfrm>
            <a:off x="198688" y="162560"/>
            <a:ext cx="12600657" cy="477054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pic>
        <p:nvPicPr>
          <p:cNvPr id="1030" name="Picture 10" descr="citi-r_2c-blu_pos_rgb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0385" y="9342684"/>
            <a:ext cx="675075" cy="38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5"/>
          <p:cNvSpPr txBox="1">
            <a:spLocks noGrp="1" noChangeArrowheads="1"/>
          </p:cNvSpPr>
          <p:nvPr/>
        </p:nvSpPr>
        <p:spPr bwMode="auto">
          <a:xfrm>
            <a:off x="159745" y="9396872"/>
            <a:ext cx="326239" cy="167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5597" tIns="15358" rIns="25597" bIns="15358" anchor="b"/>
          <a:lstStyle/>
          <a:p>
            <a:pPr defTabSz="1300460" eaLnBrk="0" fontAlgn="base">
              <a:spcBef>
                <a:spcPct val="0"/>
              </a:spcBef>
              <a:spcAft>
                <a:spcPct val="0"/>
              </a:spcAft>
              <a:defRPr/>
            </a:pPr>
            <a:fld id="{FD42B27A-5D29-48E2-B726-35A66B21F26C}" type="slidenum">
              <a:rPr lang="en-US" sz="1100" kern="1200"/>
              <a:pPr defTabSz="1300460" eaLnBrk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100" kern="1200" dirty="0"/>
          </a:p>
        </p:txBody>
      </p:sp>
    </p:spTree>
    <p:extLst>
      <p:ext uri="{BB962C8B-B14F-4D97-AF65-F5344CB8AC3E}">
        <p14:creationId xmlns:p14="http://schemas.microsoft.com/office/powerpoint/2010/main" val="3366015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1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400">
          <a:solidFill>
            <a:schemeClr val="accent1"/>
          </a:solidFill>
          <a:latin typeface="Arial" pitchFamily="34" charset="0"/>
          <a:ea typeface="ヒラギノ角ゴ Pro W3"/>
          <a:cs typeface="Genev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400">
          <a:solidFill>
            <a:schemeClr val="accent1"/>
          </a:solidFill>
          <a:latin typeface="Arial" pitchFamily="34" charset="0"/>
          <a:ea typeface="ヒラギノ角ゴ Pro W3"/>
          <a:cs typeface="Genev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400">
          <a:solidFill>
            <a:schemeClr val="accent1"/>
          </a:solidFill>
          <a:latin typeface="Arial" pitchFamily="34" charset="0"/>
          <a:ea typeface="ヒラギノ角ゴ Pro W3"/>
          <a:cs typeface="Genev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400">
          <a:solidFill>
            <a:schemeClr val="accent1"/>
          </a:solidFill>
          <a:latin typeface="Arial" pitchFamily="34" charset="0"/>
          <a:ea typeface="ヒラギノ角ゴ Pro W3"/>
          <a:cs typeface="Geneva" pitchFamily="34" charset="0"/>
        </a:defRPr>
      </a:lvl5pPr>
      <a:lvl6pPr marL="650230" algn="l" rtl="0" eaLnBrk="1" fontAlgn="base" hangingPunct="1">
        <a:spcBef>
          <a:spcPct val="0"/>
        </a:spcBef>
        <a:spcAft>
          <a:spcPct val="0"/>
        </a:spcAft>
        <a:defRPr sz="3400">
          <a:solidFill>
            <a:schemeClr val="accent1"/>
          </a:solidFill>
          <a:latin typeface="Arial" pitchFamily="34" charset="0"/>
          <a:ea typeface="ヒラギノ角ゴ Pro W3" pitchFamily="124" charset="-128"/>
          <a:cs typeface="Geneva" pitchFamily="34" charset="0"/>
        </a:defRPr>
      </a:lvl6pPr>
      <a:lvl7pPr marL="1300460" algn="l" rtl="0" eaLnBrk="1" fontAlgn="base" hangingPunct="1">
        <a:spcBef>
          <a:spcPct val="0"/>
        </a:spcBef>
        <a:spcAft>
          <a:spcPct val="0"/>
        </a:spcAft>
        <a:defRPr sz="3400">
          <a:solidFill>
            <a:schemeClr val="accent1"/>
          </a:solidFill>
          <a:latin typeface="Arial" pitchFamily="34" charset="0"/>
          <a:ea typeface="ヒラギノ角ゴ Pro W3" pitchFamily="124" charset="-128"/>
          <a:cs typeface="Geneva" pitchFamily="34" charset="0"/>
        </a:defRPr>
      </a:lvl7pPr>
      <a:lvl8pPr marL="1950690" algn="l" rtl="0" eaLnBrk="1" fontAlgn="base" hangingPunct="1">
        <a:spcBef>
          <a:spcPct val="0"/>
        </a:spcBef>
        <a:spcAft>
          <a:spcPct val="0"/>
        </a:spcAft>
        <a:defRPr sz="3400">
          <a:solidFill>
            <a:schemeClr val="accent1"/>
          </a:solidFill>
          <a:latin typeface="Arial" pitchFamily="34" charset="0"/>
          <a:ea typeface="ヒラギノ角ゴ Pro W3" pitchFamily="124" charset="-128"/>
          <a:cs typeface="Geneva" pitchFamily="34" charset="0"/>
        </a:defRPr>
      </a:lvl8pPr>
      <a:lvl9pPr marL="2600919" algn="l" rtl="0" eaLnBrk="1" fontAlgn="base" hangingPunct="1">
        <a:spcBef>
          <a:spcPct val="0"/>
        </a:spcBef>
        <a:spcAft>
          <a:spcPct val="0"/>
        </a:spcAft>
        <a:defRPr sz="3400">
          <a:solidFill>
            <a:schemeClr val="accent1"/>
          </a:solidFill>
          <a:latin typeface="Arial" pitchFamily="34" charset="0"/>
          <a:ea typeface="ヒラギノ角ゴ Pro W3" pitchFamily="124" charset="-128"/>
          <a:cs typeface="Geneva" pitchFamily="34" charset="0"/>
        </a:defRPr>
      </a:lvl9pPr>
    </p:titleStyle>
    <p:bodyStyle>
      <a:lvl1pPr marL="243836" indent="-243836" algn="l" defTabSz="2614466" rtl="0" eaLnBrk="1" fontAlgn="base" hangingPunct="1">
        <a:spcBef>
          <a:spcPct val="75000"/>
        </a:spcBef>
        <a:spcAft>
          <a:spcPct val="0"/>
        </a:spcAft>
        <a:buClr>
          <a:schemeClr val="accent1"/>
        </a:buClr>
        <a:buFont typeface="Symbol" pitchFamily="18" charset="2"/>
        <a:buChar char="·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489931" indent="-243836" algn="l" defTabSz="2614466" rtl="0" eaLnBrk="1" fontAlgn="base" hangingPunct="1">
        <a:spcBef>
          <a:spcPct val="25000"/>
        </a:spcBef>
        <a:spcAft>
          <a:spcPct val="0"/>
        </a:spcAft>
        <a:buClr>
          <a:schemeClr val="accent1"/>
        </a:buClr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2pPr>
      <a:lvl3pPr marL="736024" indent="-243836" algn="l" defTabSz="2614466" rtl="0" eaLnBrk="1" fontAlgn="base" hangingPunct="1">
        <a:spcBef>
          <a:spcPct val="25000"/>
        </a:spcBef>
        <a:spcAft>
          <a:spcPct val="0"/>
        </a:spcAft>
        <a:buClr>
          <a:schemeClr val="accent1"/>
        </a:buClr>
        <a:buFont typeface="Symbol" pitchFamily="18" charset="2"/>
        <a:buChar char="·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975345" indent="-237064" algn="l" defTabSz="2614466" rtl="0" eaLnBrk="1" fontAlgn="base" hangingPunct="1">
        <a:spcBef>
          <a:spcPct val="25000"/>
        </a:spcBef>
        <a:spcAft>
          <a:spcPct val="0"/>
        </a:spcAft>
        <a:buClr>
          <a:schemeClr val="accent1"/>
        </a:buClr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212408" indent="-234805" algn="l" defTabSz="2614466" rtl="0" eaLnBrk="1" fontAlgn="base" hangingPunct="1">
        <a:spcBef>
          <a:spcPct val="25000"/>
        </a:spcBef>
        <a:spcAft>
          <a:spcPct val="0"/>
        </a:spcAft>
        <a:buClr>
          <a:schemeClr val="accent1"/>
        </a:buClr>
        <a:buFont typeface="Symbol" pitchFamily="18" charset="2"/>
        <a:buChar char="·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862638" indent="-234805" algn="l" defTabSz="2614466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Font typeface="Symbol" pitchFamily="18" charset="2"/>
        <a:buChar char="·"/>
        <a:defRPr sz="2000">
          <a:solidFill>
            <a:srgbClr val="53565A"/>
          </a:solidFill>
          <a:latin typeface="+mn-lt"/>
          <a:ea typeface="+mn-ea"/>
          <a:cs typeface="+mn-cs"/>
        </a:defRPr>
      </a:lvl6pPr>
      <a:lvl7pPr marL="2512868" indent="-234805" algn="l" defTabSz="2614466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Font typeface="Symbol" pitchFamily="18" charset="2"/>
        <a:buChar char="·"/>
        <a:defRPr sz="2000">
          <a:solidFill>
            <a:srgbClr val="53565A"/>
          </a:solidFill>
          <a:latin typeface="+mn-lt"/>
          <a:ea typeface="+mn-ea"/>
          <a:cs typeface="+mn-cs"/>
        </a:defRPr>
      </a:lvl7pPr>
      <a:lvl8pPr marL="3163098" indent="-234805" algn="l" defTabSz="2614466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Font typeface="Symbol" pitchFamily="18" charset="2"/>
        <a:buChar char="·"/>
        <a:defRPr sz="2000">
          <a:solidFill>
            <a:srgbClr val="53565A"/>
          </a:solidFill>
          <a:latin typeface="+mn-lt"/>
          <a:ea typeface="+mn-ea"/>
          <a:cs typeface="+mn-cs"/>
        </a:defRPr>
      </a:lvl8pPr>
      <a:lvl9pPr marL="3813328" indent="-234805" algn="l" defTabSz="2614466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Font typeface="Symbol" pitchFamily="18" charset="2"/>
        <a:buChar char="·"/>
        <a:defRPr sz="2000">
          <a:solidFill>
            <a:srgbClr val="53565A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loomberg.com/gadfly/articles/2016-08-17/macy-s-and-other-retail-store-closings-have-silver-lining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usinessinsider.com/jet-vs-amazon-prime-2016-8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/>
          <p:nvPr/>
        </p:nvSpPr>
        <p:spPr>
          <a:xfrm rot="16200000">
            <a:off x="6496051" y="1078857"/>
            <a:ext cx="12700" cy="6528991"/>
          </a:xfrm>
          <a:prstGeom prst="rect">
            <a:avLst/>
          </a:prstGeom>
          <a:gradFill>
            <a:gsLst>
              <a:gs pos="0">
                <a:srgbClr val="0AC8FD"/>
              </a:gs>
              <a:gs pos="100000">
                <a:srgbClr val="002A54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2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242" name="Shape 242"/>
          <p:cNvSpPr/>
          <p:nvPr/>
        </p:nvSpPr>
        <p:spPr>
          <a:xfrm>
            <a:off x="1465790" y="4489641"/>
            <a:ext cx="10073270" cy="748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defRPr sz="42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  <a:latin typeface="Interstate ExtraLight"/>
                <a:ea typeface="Interstate ExtraLight"/>
                <a:cs typeface="Interstate ExtraLight"/>
                <a:sym typeface="Interstate ExtraLight"/>
              </a:defRPr>
            </a:lvl1pPr>
          </a:lstStyle>
          <a:p>
            <a:r>
              <a:rPr lang="en-US" dirty="0" smtClean="0"/>
              <a:t>Analysis of the Pet and Health Categories</a:t>
            </a:r>
            <a:endParaRPr dirty="0"/>
          </a:p>
        </p:txBody>
      </p:sp>
      <p:sp>
        <p:nvSpPr>
          <p:cNvPr id="243" name="Shape 243"/>
          <p:cNvSpPr/>
          <p:nvPr/>
        </p:nvSpPr>
        <p:spPr>
          <a:xfrm>
            <a:off x="5789072" y="5251183"/>
            <a:ext cx="1426673" cy="3180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defRPr sz="1400" b="1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  <a:latin typeface="Interstate"/>
                <a:ea typeface="Interstate"/>
                <a:cs typeface="Interstate"/>
                <a:sym typeface="Interstate"/>
              </a:defRPr>
            </a:lvl1pPr>
          </a:lstStyle>
          <a:p>
            <a:r>
              <a:rPr lang="en-US" dirty="0" smtClean="0"/>
              <a:t>November 2016</a:t>
            </a:r>
            <a:endParaRPr dirty="0"/>
          </a:p>
        </p:txBody>
      </p:sp>
      <p:sp>
        <p:nvSpPr>
          <p:cNvPr id="2" name="AutoShape 2" descr="Image result for jet.com logo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http://borntocoupon.com/wp-content/uploads/2015/08/jet-logo.png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150" y="2626179"/>
            <a:ext cx="3428505" cy="1489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>
            <a:spLocks noGrp="1"/>
          </p:cNvSpPr>
          <p:nvPr>
            <p:ph type="title"/>
          </p:nvPr>
        </p:nvSpPr>
        <p:spPr>
          <a:xfrm>
            <a:off x="660400" y="464778"/>
            <a:ext cx="11684000" cy="732334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Agenda</a:t>
            </a:r>
            <a:endParaRPr dirty="0"/>
          </a:p>
        </p:txBody>
      </p:sp>
      <p:sp>
        <p:nvSpPr>
          <p:cNvPr id="270" name="Shape 270"/>
          <p:cNvSpPr>
            <a:spLocks noGrp="1"/>
          </p:cNvSpPr>
          <p:nvPr>
            <p:ph type="sldNum" sz="quarter" idx="2"/>
          </p:nvPr>
        </p:nvSpPr>
        <p:spPr>
          <a:xfrm>
            <a:off x="12301174" y="9109711"/>
            <a:ext cx="201978" cy="31803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>
                <a:solidFill>
                  <a:srgbClr val="0365C0"/>
                </a:solidFill>
              </a:rPr>
              <a:pPr/>
              <a:t>2</a:t>
            </a:fld>
            <a:endParaRPr>
              <a:solidFill>
                <a:srgbClr val="0365C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9161" y="8803869"/>
            <a:ext cx="7690275" cy="79704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0400" y="1866900"/>
            <a:ext cx="10712450" cy="63627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40" tIns="91440" rIns="91440" bIns="91440" numCol="1" spcCol="38100" rtlCol="0" anchor="t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Jet.com Overview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Why Jet?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Jet Growth and Competitors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Competitor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Associate, Category Management Position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Understanding Pet &amp; Health Category</a:t>
            </a:r>
          </a:p>
        </p:txBody>
      </p:sp>
    </p:spTree>
    <p:extLst>
      <p:ext uri="{BB962C8B-B14F-4D97-AF65-F5344CB8AC3E}">
        <p14:creationId xmlns:p14="http://schemas.microsoft.com/office/powerpoint/2010/main" val="348520216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>
            <a:spLocks noGrp="1"/>
          </p:cNvSpPr>
          <p:nvPr>
            <p:ph type="title"/>
          </p:nvPr>
        </p:nvSpPr>
        <p:spPr>
          <a:xfrm>
            <a:off x="660400" y="464778"/>
            <a:ext cx="11684000" cy="732334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Jet.com Overview</a:t>
            </a:r>
            <a:endParaRPr dirty="0"/>
          </a:p>
        </p:txBody>
      </p:sp>
      <p:sp>
        <p:nvSpPr>
          <p:cNvPr id="270" name="Shape 270"/>
          <p:cNvSpPr>
            <a:spLocks noGrp="1"/>
          </p:cNvSpPr>
          <p:nvPr>
            <p:ph type="sldNum" sz="quarter" idx="2"/>
          </p:nvPr>
        </p:nvSpPr>
        <p:spPr>
          <a:xfrm>
            <a:off x="12301174" y="9109711"/>
            <a:ext cx="201978" cy="31803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>
                <a:solidFill>
                  <a:srgbClr val="0365C0"/>
                </a:solidFill>
              </a:rPr>
              <a:pPr/>
              <a:t>3</a:t>
            </a:fld>
            <a:endParaRPr>
              <a:solidFill>
                <a:srgbClr val="0365C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9161" y="8803869"/>
            <a:ext cx="7690275" cy="79704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7107" y="5875158"/>
            <a:ext cx="665983" cy="14783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91440" tIns="91440" rIns="91440" bIns="91440" numCol="1" spcCol="38100" rtlCol="0" anchor="ctr">
            <a:noAutofit/>
          </a:bodyPr>
          <a:lstStyle/>
          <a:p>
            <a:pPr algn="ctr"/>
            <a:r>
              <a:rPr lang="en-US" sz="2800" b="1" dirty="0" smtClean="0">
                <a:solidFill>
                  <a:srgbClr val="772BA5"/>
                </a:solidFill>
              </a:rPr>
              <a:t>Values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7107" y="2117354"/>
            <a:ext cx="665983" cy="14783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91440" tIns="91440" rIns="91440" bIns="91440" numCol="1" spcCol="38100" rtlCol="0" anchor="ctr">
            <a:noAutofit/>
          </a:bodyPr>
          <a:lstStyle/>
          <a:p>
            <a:pPr algn="ctr"/>
            <a:r>
              <a:rPr lang="en-US" sz="2800" b="1" dirty="0" smtClean="0">
                <a:solidFill>
                  <a:srgbClr val="772BA5"/>
                </a:solidFill>
              </a:rPr>
              <a:t>Vision</a:t>
            </a:r>
          </a:p>
        </p:txBody>
      </p:sp>
      <p:sp>
        <p:nvSpPr>
          <p:cNvPr id="4" name="Oval 3"/>
          <p:cNvSpPr/>
          <p:nvPr/>
        </p:nvSpPr>
        <p:spPr>
          <a:xfrm>
            <a:off x="2573355" y="4749226"/>
            <a:ext cx="1828800" cy="1828800"/>
          </a:xfrm>
          <a:prstGeom prst="ellipse">
            <a:avLst/>
          </a:prstGeom>
          <a:solidFill>
            <a:srgbClr val="772BA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5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Batang" panose="02030600000101010101" pitchFamily="18" charset="-127"/>
                <a:cs typeface="Consolas" panose="020B0609020204030204" pitchFamily="49" charset="0"/>
                <a:sym typeface="Helvetica Light"/>
              </a:rPr>
              <a:t>Work</a:t>
            </a:r>
            <a:r>
              <a:rPr kumimoji="0" lang="en-US" sz="1500" b="1" i="0" u="none" strike="noStrike" cap="none" spc="0" normalizeH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Batang" panose="02030600000101010101" pitchFamily="18" charset="-127"/>
                <a:cs typeface="Consolas" panose="020B0609020204030204" pitchFamily="49" charset="0"/>
                <a:sym typeface="Helvetica Light"/>
              </a:rPr>
              <a:t> transparently.</a:t>
            </a:r>
            <a:endParaRPr kumimoji="0" lang="en-US" sz="1500" b="1" i="0" u="none" strike="noStrike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FillTx/>
              <a:ea typeface="Batang" panose="02030600000101010101" pitchFamily="18" charset="-127"/>
              <a:cs typeface="Consolas" panose="020B0609020204030204" pitchFamily="49" charset="0"/>
              <a:sym typeface="Helvetica Light"/>
            </a:endParaRPr>
          </a:p>
        </p:txBody>
      </p:sp>
      <p:sp>
        <p:nvSpPr>
          <p:cNvPr id="10" name="Oval 9"/>
          <p:cNvSpPr/>
          <p:nvPr/>
        </p:nvSpPr>
        <p:spPr>
          <a:xfrm>
            <a:off x="2573355" y="6650598"/>
            <a:ext cx="1828800" cy="18288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We think openly sharing information and ideas empowers people to do amazing things.</a:t>
            </a:r>
          </a:p>
        </p:txBody>
      </p:sp>
      <p:sp>
        <p:nvSpPr>
          <p:cNvPr id="11" name="Oval 10"/>
          <p:cNvSpPr/>
          <p:nvPr/>
        </p:nvSpPr>
        <p:spPr>
          <a:xfrm>
            <a:off x="6085827" y="4749226"/>
            <a:ext cx="1828800" cy="1828800"/>
          </a:xfrm>
          <a:prstGeom prst="ellipse">
            <a:avLst/>
          </a:prstGeom>
          <a:solidFill>
            <a:srgbClr val="772BA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5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Batang" panose="02030600000101010101" pitchFamily="18" charset="-127"/>
                <a:cs typeface="Consolas" panose="020B0609020204030204" pitchFamily="49" charset="0"/>
                <a:sym typeface="Helvetica Light"/>
              </a:rPr>
              <a:t>Play fairly.</a:t>
            </a:r>
          </a:p>
        </p:txBody>
      </p:sp>
      <p:sp>
        <p:nvSpPr>
          <p:cNvPr id="12" name="Oval 11"/>
          <p:cNvSpPr/>
          <p:nvPr/>
        </p:nvSpPr>
        <p:spPr>
          <a:xfrm>
            <a:off x="6085827" y="6650598"/>
            <a:ext cx="1828800" cy="18288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We play hard and play to win, but never play</a:t>
            </a:r>
            <a:r>
              <a:rPr lang="en-US" sz="1200" dirty="0"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games with what’s right or fair.</a:t>
            </a:r>
            <a:endParaRPr kumimoji="0" lang="en-US" sz="1200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9598297" y="4749226"/>
            <a:ext cx="1828800" cy="1828800"/>
          </a:xfrm>
          <a:prstGeom prst="ellipse">
            <a:avLst/>
          </a:prstGeom>
          <a:solidFill>
            <a:srgbClr val="772BA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5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ea typeface="Batang" panose="02030600000101010101" pitchFamily="18" charset="-127"/>
                <a:cs typeface="Consolas" panose="020B0609020204030204" pitchFamily="49" charset="0"/>
                <a:sym typeface="Helvetica Light"/>
              </a:rPr>
              <a:t>Trust explicitly.</a:t>
            </a:r>
          </a:p>
        </p:txBody>
      </p:sp>
      <p:sp>
        <p:nvSpPr>
          <p:cNvPr id="14" name="Oval 13"/>
          <p:cNvSpPr/>
          <p:nvPr/>
        </p:nvSpPr>
        <p:spPr>
          <a:xfrm>
            <a:off x="9598297" y="6650598"/>
            <a:ext cx="1828800" cy="18288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We believe people</a:t>
            </a:r>
            <a:r>
              <a:rPr kumimoji="0" lang="en-US" sz="1200" i="0" u="none" strike="noStrike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 are good and believing that brings out the good in people</a:t>
            </a:r>
            <a:endParaRPr kumimoji="0" lang="en-US" sz="1200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96767" y="2441134"/>
            <a:ext cx="3181972" cy="1943831"/>
          </a:xfrm>
          <a:prstGeom prst="rect">
            <a:avLst/>
          </a:prstGeom>
          <a:solidFill>
            <a:schemeClr val="bg1"/>
          </a:solidFill>
          <a:ln w="12700" cap="flat">
            <a:solidFill>
              <a:srgbClr val="772BA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40" tIns="0" rIns="91440" bIns="0" numCol="1" spcCol="38100" rtlCol="0" anchor="ctr">
            <a:noAutofit/>
          </a:bodyPr>
          <a:lstStyle/>
          <a:p>
            <a:pPr algn="ctr"/>
            <a:r>
              <a:rPr lang="en-US" sz="2000" b="1" dirty="0"/>
              <a:t>We're all in it together.</a:t>
            </a:r>
          </a:p>
          <a:p>
            <a:pPr algn="ctr"/>
            <a:endParaRPr lang="en-US" sz="800" dirty="0" smtClean="0"/>
          </a:p>
          <a:p>
            <a:pPr algn="ctr"/>
            <a:r>
              <a:rPr lang="en-US" sz="1400" dirty="0" smtClean="0"/>
              <a:t>We </a:t>
            </a:r>
            <a:r>
              <a:rPr lang="en-US" sz="1400" dirty="0"/>
              <a:t>share a sense of community with our shoppers and our partners, and we’re striving to create a business model that reflects that.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09239" y="2441135"/>
            <a:ext cx="3181972" cy="1943831"/>
          </a:xfrm>
          <a:prstGeom prst="rect">
            <a:avLst/>
          </a:prstGeom>
          <a:solidFill>
            <a:schemeClr val="bg1"/>
          </a:solidFill>
          <a:ln w="12700" cap="flat">
            <a:solidFill>
              <a:srgbClr val="772BA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40" tIns="0" rIns="91440" bIns="0" numCol="1" spcCol="38100" rtlCol="0" anchor="ctr">
            <a:noAutofit/>
          </a:bodyPr>
          <a:lstStyle/>
          <a:p>
            <a:pPr lvl="0" algn="ctr"/>
            <a:r>
              <a:rPr lang="en-US" sz="1800" b="1" dirty="0"/>
              <a:t>We work collaboratively with our retail partners, not competitively.</a:t>
            </a:r>
            <a:endParaRPr lang="en-US" sz="700" dirty="0"/>
          </a:p>
          <a:p>
            <a:pPr algn="ctr"/>
            <a:endParaRPr lang="en-US" sz="800" dirty="0" smtClean="0"/>
          </a:p>
          <a:p>
            <a:pPr algn="ctr"/>
            <a:r>
              <a:rPr lang="en-US" sz="1400" dirty="0" smtClean="0"/>
              <a:t>Our </a:t>
            </a:r>
            <a:r>
              <a:rPr lang="en-US" sz="1400" dirty="0"/>
              <a:t>pricing algorithm is designed to help our partners find ways to reduce inefficiencies, so they win too.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921711" y="2441135"/>
            <a:ext cx="3181972" cy="1943831"/>
          </a:xfrm>
          <a:prstGeom prst="rect">
            <a:avLst/>
          </a:prstGeom>
          <a:solidFill>
            <a:schemeClr val="bg1"/>
          </a:solidFill>
          <a:ln w="12700" cap="flat">
            <a:solidFill>
              <a:srgbClr val="772BA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40" tIns="0" rIns="91440" bIns="0" numCol="1" spcCol="38100" rtlCol="0" anchor="ctr">
            <a:noAutofit/>
          </a:bodyPr>
          <a:lstStyle/>
          <a:p>
            <a:pPr algn="ctr"/>
            <a:r>
              <a:rPr lang="en-US" sz="1800" b="1" dirty="0">
                <a:sym typeface="Helvetica Light"/>
              </a:rPr>
              <a:t>Savings smart and simple</a:t>
            </a:r>
            <a:r>
              <a:rPr lang="en-US" sz="1800" b="1" dirty="0" smtClean="0">
                <a:sym typeface="Helvetica Light"/>
              </a:rPr>
              <a:t>.</a:t>
            </a:r>
          </a:p>
          <a:p>
            <a:pPr algn="ctr"/>
            <a:endParaRPr lang="en-US" sz="800" dirty="0" smtClean="0">
              <a:sym typeface="Helvetica Light"/>
            </a:endParaRPr>
          </a:p>
          <a:p>
            <a:pPr lvl="0" algn="ctr"/>
            <a:r>
              <a:rPr lang="en-US" sz="1400" dirty="0"/>
              <a:t>As a Jet shopper, you get real, meaningful savings when you shop—without a Herculean effort. And if you ever need anything, the Jet Heads are here to help 24/7.</a:t>
            </a:r>
            <a:endParaRPr lang="en-US" sz="900" dirty="0">
              <a:sym typeface="Helvetica Light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2947309" y="1407236"/>
            <a:ext cx="1080891" cy="852349"/>
            <a:chOff x="3412152" y="2563068"/>
            <a:chExt cx="1080891" cy="852349"/>
          </a:xfrm>
        </p:grpSpPr>
        <p:sp>
          <p:nvSpPr>
            <p:cNvPr id="19" name="Oval 18"/>
            <p:cNvSpPr/>
            <p:nvPr/>
          </p:nvSpPr>
          <p:spPr>
            <a:xfrm>
              <a:off x="3926115" y="2577582"/>
              <a:ext cx="566928" cy="566928"/>
            </a:xfrm>
            <a:prstGeom prst="ellipse">
              <a:avLst/>
            </a:prstGeom>
            <a:solidFill>
              <a:srgbClr val="772BA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 rot="2700000">
              <a:off x="3701143" y="2767671"/>
              <a:ext cx="566057" cy="647745"/>
            </a:xfrm>
            <a:prstGeom prst="rect">
              <a:avLst/>
            </a:prstGeom>
            <a:solidFill>
              <a:srgbClr val="772BA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 rot="-2700000">
              <a:off x="3643084" y="2767672"/>
              <a:ext cx="566057" cy="647745"/>
            </a:xfrm>
            <a:prstGeom prst="rect">
              <a:avLst/>
            </a:prstGeom>
            <a:solidFill>
              <a:srgbClr val="772BA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3412152" y="2563068"/>
              <a:ext cx="566928" cy="566928"/>
            </a:xfrm>
            <a:prstGeom prst="ellipse">
              <a:avLst/>
            </a:prstGeom>
            <a:solidFill>
              <a:srgbClr val="772BA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392276" y="1246402"/>
            <a:ext cx="1278245" cy="1001155"/>
            <a:chOff x="6392275" y="1184054"/>
            <a:chExt cx="1278245" cy="1001155"/>
          </a:xfrm>
        </p:grpSpPr>
        <p:sp>
          <p:nvSpPr>
            <p:cNvPr id="24" name="Oval 23"/>
            <p:cNvSpPr/>
            <p:nvPr/>
          </p:nvSpPr>
          <p:spPr>
            <a:xfrm>
              <a:off x="7068178" y="1328867"/>
              <a:ext cx="508000" cy="478971"/>
            </a:xfrm>
            <a:prstGeom prst="ellipse">
              <a:avLst/>
            </a:prstGeom>
            <a:solidFill>
              <a:srgbClr val="772BA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5" name="Flowchart: Delay 24"/>
            <p:cNvSpPr/>
            <p:nvPr/>
          </p:nvSpPr>
          <p:spPr>
            <a:xfrm rot="16200000">
              <a:off x="7133492" y="1648181"/>
              <a:ext cx="377371" cy="696685"/>
            </a:xfrm>
            <a:prstGeom prst="flowChartDelay">
              <a:avLst/>
            </a:prstGeom>
            <a:solidFill>
              <a:srgbClr val="772BA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6486618" y="1184054"/>
              <a:ext cx="508000" cy="478971"/>
            </a:xfrm>
            <a:prstGeom prst="ellipse">
              <a:avLst/>
            </a:prstGeom>
            <a:solidFill>
              <a:srgbClr val="772BA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7" name="Flowchart: Delay 26"/>
            <p:cNvSpPr/>
            <p:nvPr/>
          </p:nvSpPr>
          <p:spPr>
            <a:xfrm rot="16200000">
              <a:off x="6551932" y="1503368"/>
              <a:ext cx="377371" cy="696685"/>
            </a:xfrm>
            <a:prstGeom prst="flowChartDelay">
              <a:avLst/>
            </a:prstGeom>
            <a:solidFill>
              <a:srgbClr val="772BA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30" name="Rectangle 29"/>
          <p:cNvSpPr/>
          <p:nvPr/>
        </p:nvSpPr>
        <p:spPr>
          <a:xfrm rot="19333819">
            <a:off x="10297770" y="1878643"/>
            <a:ext cx="763335" cy="165037"/>
          </a:xfrm>
          <a:prstGeom prst="rect">
            <a:avLst/>
          </a:prstGeom>
          <a:solidFill>
            <a:srgbClr val="772BA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1" name="Pentagon 30"/>
          <p:cNvSpPr/>
          <p:nvPr/>
        </p:nvSpPr>
        <p:spPr>
          <a:xfrm rot="19903691">
            <a:off x="10117417" y="1482601"/>
            <a:ext cx="1080567" cy="459624"/>
          </a:xfrm>
          <a:prstGeom prst="homePlate">
            <a:avLst/>
          </a:prstGeom>
          <a:solidFill>
            <a:schemeClr val="bg1"/>
          </a:solidFill>
          <a:ln w="57150" cap="flat">
            <a:solidFill>
              <a:srgbClr val="772BA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10789269" y="1539263"/>
            <a:ext cx="109728" cy="109728"/>
          </a:xfrm>
          <a:prstGeom prst="ellipse">
            <a:avLst/>
          </a:prstGeom>
          <a:solidFill>
            <a:srgbClr val="772BA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7049683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>
            <a:spLocks noGrp="1"/>
          </p:cNvSpPr>
          <p:nvPr>
            <p:ph type="title"/>
          </p:nvPr>
        </p:nvSpPr>
        <p:spPr>
          <a:xfrm>
            <a:off x="660400" y="464778"/>
            <a:ext cx="11684000" cy="732334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Why Jet?</a:t>
            </a:r>
            <a:endParaRPr dirty="0"/>
          </a:p>
        </p:txBody>
      </p:sp>
      <p:sp>
        <p:nvSpPr>
          <p:cNvPr id="270" name="Shape 270"/>
          <p:cNvSpPr>
            <a:spLocks noGrp="1"/>
          </p:cNvSpPr>
          <p:nvPr>
            <p:ph type="sldNum" sz="quarter" idx="2"/>
          </p:nvPr>
        </p:nvSpPr>
        <p:spPr>
          <a:xfrm>
            <a:off x="12301174" y="9109711"/>
            <a:ext cx="201978" cy="31803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>
                <a:solidFill>
                  <a:srgbClr val="0365C0"/>
                </a:solidFill>
              </a:rPr>
              <a:pPr/>
              <a:t>4</a:t>
            </a:fld>
            <a:endParaRPr>
              <a:solidFill>
                <a:srgbClr val="0365C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9161" y="8803869"/>
            <a:ext cx="7690275" cy="79704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" name="Oval 2"/>
          <p:cNvSpPr/>
          <p:nvPr/>
        </p:nvSpPr>
        <p:spPr>
          <a:xfrm>
            <a:off x="568042" y="1199718"/>
            <a:ext cx="1645920" cy="1645920"/>
          </a:xfrm>
          <a:prstGeom prst="ellipse">
            <a:avLst/>
          </a:prstGeom>
          <a:solidFill>
            <a:schemeClr val="bg1"/>
          </a:solidFill>
          <a:ln w="12700" cap="flat">
            <a:solidFill>
              <a:srgbClr val="772BA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" name="Oval 5"/>
          <p:cNvSpPr/>
          <p:nvPr/>
        </p:nvSpPr>
        <p:spPr>
          <a:xfrm>
            <a:off x="3560624" y="2623208"/>
            <a:ext cx="1645920" cy="1645920"/>
          </a:xfrm>
          <a:prstGeom prst="ellipse">
            <a:avLst/>
          </a:prstGeom>
          <a:solidFill>
            <a:schemeClr val="bg1"/>
          </a:solidFill>
          <a:ln w="12700" cap="flat">
            <a:solidFill>
              <a:srgbClr val="772BA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68042" y="4046698"/>
            <a:ext cx="1645920" cy="1645920"/>
          </a:xfrm>
          <a:prstGeom prst="ellipse">
            <a:avLst/>
          </a:prstGeom>
          <a:solidFill>
            <a:schemeClr val="bg1"/>
          </a:solidFill>
          <a:ln w="12700" cap="flat">
            <a:solidFill>
              <a:srgbClr val="772BA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7" name="Oval 6"/>
          <p:cNvSpPr/>
          <p:nvPr/>
        </p:nvSpPr>
        <p:spPr>
          <a:xfrm>
            <a:off x="3560624" y="5470188"/>
            <a:ext cx="1645920" cy="1645920"/>
          </a:xfrm>
          <a:prstGeom prst="ellipse">
            <a:avLst/>
          </a:prstGeom>
          <a:solidFill>
            <a:schemeClr val="bg1"/>
          </a:solidFill>
          <a:ln w="12700" cap="flat">
            <a:solidFill>
              <a:srgbClr val="772BA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8042" y="6893678"/>
            <a:ext cx="1645920" cy="1645920"/>
          </a:xfrm>
          <a:prstGeom prst="ellipse">
            <a:avLst/>
          </a:prstGeom>
          <a:solidFill>
            <a:schemeClr val="bg1"/>
          </a:solidFill>
          <a:ln w="12700" cap="flat">
            <a:solidFill>
              <a:srgbClr val="772BA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8042" y="2949862"/>
            <a:ext cx="2992582" cy="9926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40" tIns="91440" rIns="91440" bIns="91440" numCol="1" spcCol="38100" rtlCol="0" anchor="ctr">
            <a:noAutofit/>
          </a:bodyPr>
          <a:lstStyle/>
          <a:p>
            <a:pPr algn="r"/>
            <a:r>
              <a:rPr lang="en-US" sz="2000" b="1" dirty="0" smtClean="0">
                <a:solidFill>
                  <a:schemeClr val="tx1"/>
                </a:solidFill>
              </a:rPr>
              <a:t>Customer Centric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8042" y="5796842"/>
            <a:ext cx="2992582" cy="9926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40" tIns="91440" rIns="91440" bIns="91440" numCol="1" spcCol="38100" rtlCol="0" anchor="ctr">
            <a:noAutofit/>
          </a:bodyPr>
          <a:lstStyle/>
          <a:p>
            <a:pPr algn="r"/>
            <a:r>
              <a:rPr lang="en-US" sz="2000" b="1" dirty="0" smtClean="0">
                <a:solidFill>
                  <a:schemeClr val="tx1"/>
                </a:solidFill>
              </a:rPr>
              <a:t>Pushing E-Commerce Disruption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13962" y="1525531"/>
            <a:ext cx="2992582" cy="9926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40" tIns="91440" rIns="91440" bIns="91440" numCol="1" spcCol="38100" rtlCol="0" anchor="ctr">
            <a:noAutofit/>
          </a:bodyPr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Poised for Growth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13962" y="4373352"/>
            <a:ext cx="2992582" cy="9926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40" tIns="91440" rIns="91440" bIns="91440" numCol="1" spcCol="38100" rtlCol="0" anchor="ctr">
            <a:noAutofit/>
          </a:bodyPr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Company Culture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13962" y="7220332"/>
            <a:ext cx="2992582" cy="9926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40" tIns="91440" rIns="91440" bIns="91440" numCol="1" spcCol="38100" rtlCol="0" anchor="ctr">
            <a:noAutofit/>
          </a:bodyPr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Opportunity for  Process Ownership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535" y="1748175"/>
            <a:ext cx="6958657" cy="254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6406016" y="1199718"/>
            <a:ext cx="5831695" cy="6163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40" tIns="91440" rIns="91440" bIns="91440" numCol="1" spcCol="38100" rtlCol="0" anchor="t">
            <a:noAutofit/>
          </a:bodyPr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Growth in Traditional Retail vs. E-Commerce</a:t>
            </a:r>
            <a:r>
              <a:rPr lang="en-US" sz="2000" b="1" baseline="30000" dirty="0" smtClean="0">
                <a:solidFill>
                  <a:schemeClr val="tx1"/>
                </a:solidFill>
              </a:rPr>
              <a:t>1</a:t>
            </a:r>
            <a:endParaRPr lang="en-US" sz="2000" b="1" dirty="0" smtClean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8790720"/>
            <a:ext cx="11991109" cy="5195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40" tIns="91440" rIns="91440" bIns="91440" numCol="1" spcCol="38100" rtlCol="0" anchor="t">
            <a:noAutofit/>
          </a:bodyPr>
          <a:lstStyle/>
          <a:p>
            <a:r>
              <a:rPr lang="en-US" sz="1200" baseline="30000" dirty="0" smtClean="0">
                <a:solidFill>
                  <a:schemeClr val="tx1"/>
                </a:solidFill>
              </a:rPr>
              <a:t>1</a:t>
            </a:r>
            <a:r>
              <a:rPr lang="en-US" sz="1200" dirty="0" smtClean="0">
                <a:solidFill>
                  <a:schemeClr val="tx1"/>
                </a:solidFill>
              </a:rPr>
              <a:t>Graph Source</a:t>
            </a:r>
            <a:r>
              <a:rPr lang="en-US" sz="1200" dirty="0">
                <a:solidFill>
                  <a:schemeClr val="tx1"/>
                </a:solidFill>
              </a:rPr>
              <a:t>: </a:t>
            </a:r>
            <a:r>
              <a:rPr lang="en-US" sz="1200" dirty="0">
                <a:solidFill>
                  <a:schemeClr val="tx1"/>
                </a:solidFill>
                <a:hlinkClick r:id="rId3"/>
              </a:rPr>
              <a:t>https://</a:t>
            </a:r>
            <a:r>
              <a:rPr lang="en-US" sz="1200" dirty="0" smtClean="0">
                <a:solidFill>
                  <a:schemeClr val="tx1"/>
                </a:solidFill>
                <a:hlinkClick r:id="rId3"/>
              </a:rPr>
              <a:t>www.bloomberg.com/gadfly/articles/2016-08-17/macy-s-and-other-retail-store-closings-have-silver-lining</a:t>
            </a:r>
            <a:r>
              <a:rPr lang="en-US" sz="1200" dirty="0" smtClean="0">
                <a:solidFill>
                  <a:schemeClr val="tx1"/>
                </a:solidFill>
              </a:rPr>
              <a:t>; </a:t>
            </a:r>
            <a:r>
              <a:rPr lang="en-US" sz="1200" baseline="30000" dirty="0" smtClean="0">
                <a:solidFill>
                  <a:schemeClr val="tx1"/>
                </a:solidFill>
              </a:rPr>
              <a:t>2</a:t>
            </a:r>
            <a:r>
              <a:rPr lang="en-US" sz="1200" dirty="0" smtClean="0">
                <a:solidFill>
                  <a:schemeClr val="tx1"/>
                </a:solidFill>
              </a:rPr>
              <a:t>cbinsights.com (E-Commerce);  </a:t>
            </a:r>
            <a:r>
              <a:rPr lang="en-US" sz="1200" baseline="30000" dirty="0" smtClean="0">
                <a:solidFill>
                  <a:schemeClr val="tx1"/>
                </a:solidFill>
              </a:rPr>
              <a:t>3</a:t>
            </a:r>
            <a:r>
              <a:rPr lang="en-US" sz="1200" dirty="0" smtClean="0">
                <a:solidFill>
                  <a:schemeClr val="tx1"/>
                </a:solidFill>
              </a:rPr>
              <a:t>Quote </a:t>
            </a:r>
            <a:r>
              <a:rPr lang="en-US" sz="1200" dirty="0">
                <a:solidFill>
                  <a:schemeClr val="tx1"/>
                </a:solidFill>
              </a:rPr>
              <a:t>Source: </a:t>
            </a:r>
            <a:r>
              <a:rPr lang="en-US" sz="1200" dirty="0">
                <a:solidFill>
                  <a:schemeClr val="tx1"/>
                </a:solidFill>
                <a:hlinkClick r:id="rId4"/>
              </a:rPr>
              <a:t>http://</a:t>
            </a:r>
            <a:r>
              <a:rPr lang="en-US" sz="1200" dirty="0" smtClean="0">
                <a:solidFill>
                  <a:schemeClr val="tx1"/>
                </a:solidFill>
                <a:hlinkClick r:id="rId4"/>
              </a:rPr>
              <a:t>www.businessinsider.com/jet-vs-amazon-prime-2016-8</a:t>
            </a:r>
            <a:r>
              <a:rPr lang="en-US" sz="1200" dirty="0" smtClean="0">
                <a:solidFill>
                  <a:schemeClr val="tx1"/>
                </a:solidFill>
              </a:rPr>
              <a:t>;  </a:t>
            </a:r>
            <a:endParaRPr lang="en-US" sz="1200" baseline="30000" dirty="0" smtClean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92074" y="4440803"/>
            <a:ext cx="7012564" cy="26414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40" tIns="91440" rIns="91440" bIns="91440" numCol="1" spcCol="38100" rtlCol="0" anchor="t">
            <a:noAutofit/>
          </a:bodyPr>
          <a:lstStyle/>
          <a:p>
            <a:r>
              <a:rPr lang="en-US" sz="2000" dirty="0" smtClean="0">
                <a:solidFill>
                  <a:schemeClr val="tx1"/>
                </a:solidFill>
              </a:rPr>
              <a:t>The above graph shows the growth per month for the </a:t>
            </a:r>
            <a:r>
              <a:rPr lang="en-US" sz="2000" dirty="0" smtClean="0">
                <a:solidFill>
                  <a:schemeClr val="accent5"/>
                </a:solidFill>
              </a:rPr>
              <a:t>E-Commerce </a:t>
            </a:r>
            <a:r>
              <a:rPr lang="en-US" sz="2000" dirty="0" smtClean="0">
                <a:solidFill>
                  <a:schemeClr val="tx1"/>
                </a:solidFill>
              </a:rPr>
              <a:t>and </a:t>
            </a:r>
            <a:r>
              <a:rPr lang="en-US" sz="2000" dirty="0" smtClean="0">
                <a:solidFill>
                  <a:srgbClr val="43ADAD"/>
                </a:solidFill>
              </a:rPr>
              <a:t>Traditional</a:t>
            </a:r>
            <a:r>
              <a:rPr lang="en-US" sz="2000" dirty="0" smtClean="0">
                <a:solidFill>
                  <a:schemeClr val="accent5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retail industries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E-Commerce growth has consistently stayed strong, hovering </a:t>
            </a:r>
            <a:r>
              <a:rPr lang="en-US" sz="1800" b="1" dirty="0" smtClean="0">
                <a:solidFill>
                  <a:srgbClr val="772BA5"/>
                </a:solidFill>
              </a:rPr>
              <a:t>around 15% growth </a:t>
            </a:r>
            <a:r>
              <a:rPr lang="en-US" sz="1800" dirty="0" smtClean="0">
                <a:solidFill>
                  <a:schemeClr val="tx1"/>
                </a:solidFill>
              </a:rPr>
              <a:t>since the end of the recession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E-Commerce growth has been </a:t>
            </a:r>
            <a:r>
              <a:rPr lang="en-US" sz="1800" b="1" dirty="0" smtClean="0">
                <a:solidFill>
                  <a:srgbClr val="772BA5"/>
                </a:solidFill>
              </a:rPr>
              <a:t>3x - 4x higher </a:t>
            </a:r>
            <a:r>
              <a:rPr lang="en-US" sz="1800" dirty="0" smtClean="0">
                <a:solidFill>
                  <a:schemeClr val="tx1"/>
                </a:solidFill>
              </a:rPr>
              <a:t>than Traditional retail since Q3 2012</a:t>
            </a:r>
          </a:p>
          <a:p>
            <a:pPr>
              <a:spcAft>
                <a:spcPts val="600"/>
              </a:spcAft>
            </a:pPr>
            <a:r>
              <a:rPr lang="en-US" sz="2000" dirty="0" smtClean="0">
                <a:solidFill>
                  <a:schemeClr val="tx1"/>
                </a:solidFill>
              </a:rPr>
              <a:t>Total investment in E-Commerce has grown from </a:t>
            </a:r>
            <a:r>
              <a:rPr lang="en-US" sz="2000" b="1" dirty="0" smtClean="0">
                <a:solidFill>
                  <a:srgbClr val="772BA5"/>
                </a:solidFill>
              </a:rPr>
              <a:t>$1.2B </a:t>
            </a:r>
            <a:r>
              <a:rPr lang="en-US" sz="2000" dirty="0" smtClean="0">
                <a:solidFill>
                  <a:schemeClr val="tx1"/>
                </a:solidFill>
              </a:rPr>
              <a:t>in Q4 2011 to </a:t>
            </a:r>
            <a:r>
              <a:rPr lang="en-US" sz="2000" b="1" dirty="0" smtClean="0">
                <a:solidFill>
                  <a:srgbClr val="772BA5"/>
                </a:solidFill>
              </a:rPr>
              <a:t>$5.3B </a:t>
            </a:r>
            <a:r>
              <a:rPr lang="en-US" sz="2000" dirty="0" smtClean="0">
                <a:solidFill>
                  <a:schemeClr val="tx1"/>
                </a:solidFill>
              </a:rPr>
              <a:t>in Q3 2016</a:t>
            </a:r>
            <a:r>
              <a:rPr lang="en-US" sz="2000" baseline="30000" dirty="0">
                <a:solidFill>
                  <a:schemeClr val="tx1"/>
                </a:solidFill>
              </a:rPr>
              <a:t>2</a:t>
            </a:r>
            <a:endParaRPr lang="en-US" sz="2000" dirty="0" smtClean="0">
              <a:solidFill>
                <a:schemeClr val="tx1"/>
              </a:solidFill>
            </a:endParaRPr>
          </a:p>
        </p:txBody>
      </p:sp>
      <p:sp>
        <p:nvSpPr>
          <p:cNvPr id="12" name="Rounded Rectangular Callout 11"/>
          <p:cNvSpPr/>
          <p:nvPr/>
        </p:nvSpPr>
        <p:spPr>
          <a:xfrm>
            <a:off x="6123811" y="7323166"/>
            <a:ext cx="6432978" cy="1029320"/>
          </a:xfrm>
          <a:prstGeom prst="wedgeRoundRectCallout">
            <a:avLst>
              <a:gd name="adj1" fmla="val -5740"/>
              <a:gd name="adj2" fmla="val 70100"/>
              <a:gd name="adj3" fmla="val 16667"/>
            </a:avLst>
          </a:prstGeom>
          <a:solidFill>
            <a:schemeClr val="bg1"/>
          </a:solidFill>
          <a:ln w="12700" cap="flat">
            <a:solidFill>
              <a:srgbClr val="772BA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40" tIns="0" rIns="91440" bIns="0" numCol="1" spcCol="38100" rtlCol="0" anchor="ctr">
            <a:noAutofit/>
          </a:bodyPr>
          <a:lstStyle/>
          <a:p>
            <a:pPr algn="ctr"/>
            <a:r>
              <a:rPr lang="en-US" sz="1800" i="1" dirty="0" smtClean="0"/>
              <a:t>“</a:t>
            </a:r>
            <a:r>
              <a:rPr lang="en-US" sz="1800" b="1" i="1" dirty="0" smtClean="0"/>
              <a:t>I </a:t>
            </a:r>
            <a:r>
              <a:rPr lang="en-US" sz="1800" b="1" i="1" dirty="0"/>
              <a:t>quit Prime </a:t>
            </a:r>
            <a:r>
              <a:rPr lang="en-US" sz="1800" i="1" dirty="0"/>
              <a:t>after realizing I could get </a:t>
            </a:r>
            <a:r>
              <a:rPr lang="en-US" sz="1800" b="1" i="1" dirty="0"/>
              <a:t>most items cheaper on Jet</a:t>
            </a:r>
            <a:r>
              <a:rPr lang="en-US" sz="1800" i="1" dirty="0"/>
              <a:t>, and that I didn't really need Prime's other features</a:t>
            </a:r>
            <a:r>
              <a:rPr lang="en-US" sz="1800" i="1" dirty="0" smtClean="0"/>
              <a:t>.”</a:t>
            </a:r>
            <a:r>
              <a:rPr lang="en-US" sz="1800" i="1" baseline="30000" dirty="0"/>
              <a:t>3</a:t>
            </a:r>
            <a:endParaRPr kumimoji="0" lang="en-US" sz="1800" b="1" i="1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1438129" y="4579364"/>
            <a:ext cx="366775" cy="380398"/>
          </a:xfrm>
          <a:prstGeom prst="ellipse">
            <a:avLst/>
          </a:prstGeom>
          <a:solidFill>
            <a:srgbClr val="772BA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0" name="Flowchart: Delay 29"/>
          <p:cNvSpPr/>
          <p:nvPr/>
        </p:nvSpPr>
        <p:spPr>
          <a:xfrm rot="16200000">
            <a:off x="1485286" y="4821247"/>
            <a:ext cx="272461" cy="553305"/>
          </a:xfrm>
          <a:prstGeom prst="flowChartDelay">
            <a:avLst/>
          </a:prstGeom>
          <a:solidFill>
            <a:srgbClr val="772BA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983172" y="4481765"/>
            <a:ext cx="366775" cy="380398"/>
          </a:xfrm>
          <a:prstGeom prst="ellipse">
            <a:avLst/>
          </a:prstGeom>
          <a:solidFill>
            <a:srgbClr val="772BA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2" name="Flowchart: Delay 31"/>
          <p:cNvSpPr/>
          <p:nvPr/>
        </p:nvSpPr>
        <p:spPr>
          <a:xfrm rot="16200000">
            <a:off x="1030329" y="4723648"/>
            <a:ext cx="272461" cy="553305"/>
          </a:xfrm>
          <a:prstGeom prst="flowChartDelay">
            <a:avLst/>
          </a:prstGeom>
          <a:solidFill>
            <a:srgbClr val="772BA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3830421" y="2949862"/>
            <a:ext cx="1106326" cy="880406"/>
            <a:chOff x="4135215" y="2949862"/>
            <a:chExt cx="1106326" cy="880406"/>
          </a:xfrm>
        </p:grpSpPr>
        <p:sp>
          <p:nvSpPr>
            <p:cNvPr id="33" name="Oval 32"/>
            <p:cNvSpPr/>
            <p:nvPr/>
          </p:nvSpPr>
          <p:spPr>
            <a:xfrm>
              <a:off x="4513077" y="3217391"/>
              <a:ext cx="310896" cy="314378"/>
            </a:xfrm>
            <a:prstGeom prst="ellipse">
              <a:avLst/>
            </a:prstGeom>
            <a:solidFill>
              <a:srgbClr val="772BA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4" name="Flowchart: Delay 33"/>
            <p:cNvSpPr/>
            <p:nvPr/>
          </p:nvSpPr>
          <p:spPr>
            <a:xfrm rot="16200000">
              <a:off x="4544679" y="3457311"/>
              <a:ext cx="247692" cy="457277"/>
            </a:xfrm>
            <a:prstGeom prst="flowChartDelay">
              <a:avLst/>
            </a:prstGeom>
            <a:solidFill>
              <a:srgbClr val="772BA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2" name="Right Arrow 21"/>
            <p:cNvSpPr/>
            <p:nvPr/>
          </p:nvSpPr>
          <p:spPr>
            <a:xfrm>
              <a:off x="4135215" y="3492035"/>
              <a:ext cx="289705" cy="338233"/>
            </a:xfrm>
            <a:prstGeom prst="rightArrow">
              <a:avLst/>
            </a:prstGeom>
            <a:solidFill>
              <a:srgbClr val="772BA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7" name="Right Arrow 36"/>
            <p:cNvSpPr/>
            <p:nvPr/>
          </p:nvSpPr>
          <p:spPr>
            <a:xfrm rot="2700000">
              <a:off x="4290129" y="2949862"/>
              <a:ext cx="289705" cy="338233"/>
            </a:xfrm>
            <a:prstGeom prst="rightArrow">
              <a:avLst/>
            </a:prstGeom>
            <a:solidFill>
              <a:srgbClr val="772BA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8" name="Right Arrow 37"/>
            <p:cNvSpPr/>
            <p:nvPr/>
          </p:nvSpPr>
          <p:spPr>
            <a:xfrm rot="8100000">
              <a:off x="4776818" y="2949862"/>
              <a:ext cx="289705" cy="338233"/>
            </a:xfrm>
            <a:prstGeom prst="rightArrow">
              <a:avLst/>
            </a:prstGeom>
            <a:solidFill>
              <a:srgbClr val="772BA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9" name="Right Arrow 38"/>
            <p:cNvSpPr/>
            <p:nvPr/>
          </p:nvSpPr>
          <p:spPr>
            <a:xfrm rot="10800000">
              <a:off x="4951836" y="3492035"/>
              <a:ext cx="289705" cy="338233"/>
            </a:xfrm>
            <a:prstGeom prst="rightArrow">
              <a:avLst/>
            </a:prstGeom>
            <a:solidFill>
              <a:srgbClr val="772BA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</p:grpSp>
      <p:cxnSp>
        <p:nvCxnSpPr>
          <p:cNvPr id="257" name="Straight Arrow Connector 256"/>
          <p:cNvCxnSpPr/>
          <p:nvPr/>
        </p:nvCxnSpPr>
        <p:spPr>
          <a:xfrm flipV="1">
            <a:off x="882085" y="1525531"/>
            <a:ext cx="0" cy="986395"/>
          </a:xfrm>
          <a:prstGeom prst="straightConnector1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4" name="Straight Arrow Connector 43"/>
          <p:cNvCxnSpPr/>
          <p:nvPr/>
        </p:nvCxnSpPr>
        <p:spPr>
          <a:xfrm flipV="1">
            <a:off x="882085" y="2515683"/>
            <a:ext cx="1076036" cy="1"/>
          </a:xfrm>
          <a:prstGeom prst="straightConnector1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63" name="Rectangle 262"/>
          <p:cNvSpPr/>
          <p:nvPr/>
        </p:nvSpPr>
        <p:spPr>
          <a:xfrm>
            <a:off x="951522" y="2052392"/>
            <a:ext cx="233195" cy="457200"/>
          </a:xfrm>
          <a:prstGeom prst="rect">
            <a:avLst/>
          </a:prstGeom>
          <a:solidFill>
            <a:srgbClr val="772BA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237271" y="1868868"/>
            <a:ext cx="233195" cy="640080"/>
          </a:xfrm>
          <a:prstGeom prst="rect">
            <a:avLst/>
          </a:prstGeom>
          <a:solidFill>
            <a:srgbClr val="772BA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1523021" y="1685988"/>
            <a:ext cx="233195" cy="822960"/>
          </a:xfrm>
          <a:prstGeom prst="rect">
            <a:avLst/>
          </a:prstGeom>
          <a:solidFill>
            <a:srgbClr val="772BA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66" name="Right Arrow 265"/>
          <p:cNvSpPr/>
          <p:nvPr/>
        </p:nvSpPr>
        <p:spPr>
          <a:xfrm rot="-1800000">
            <a:off x="927915" y="1580179"/>
            <a:ext cx="574546" cy="211657"/>
          </a:xfrm>
          <a:prstGeom prst="rightArrow">
            <a:avLst>
              <a:gd name="adj1" fmla="val 36601"/>
              <a:gd name="adj2" fmla="val 50000"/>
            </a:avLst>
          </a:prstGeom>
          <a:solidFill>
            <a:srgbClr val="772BA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3742595" y="5900535"/>
            <a:ext cx="1270058" cy="1236280"/>
            <a:chOff x="4047389" y="5900535"/>
            <a:chExt cx="1270058" cy="1236280"/>
          </a:xfrm>
        </p:grpSpPr>
        <p:sp>
          <p:nvSpPr>
            <p:cNvPr id="272" name="Pie 271"/>
            <p:cNvSpPr/>
            <p:nvPr/>
          </p:nvSpPr>
          <p:spPr>
            <a:xfrm>
              <a:off x="4047389" y="5900535"/>
              <a:ext cx="1270058" cy="1236280"/>
            </a:xfrm>
            <a:prstGeom prst="pie">
              <a:avLst>
                <a:gd name="adj1" fmla="val 10862500"/>
                <a:gd name="adj2" fmla="val 21570903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12700" cap="flat">
              <a:solidFill>
                <a:srgbClr val="772BA5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80" name="Rectangle 279"/>
            <p:cNvSpPr/>
            <p:nvPr/>
          </p:nvSpPr>
          <p:spPr>
            <a:xfrm rot="1800000">
              <a:off x="4927553" y="5978838"/>
              <a:ext cx="32049" cy="218591"/>
            </a:xfrm>
            <a:prstGeom prst="rect">
              <a:avLst/>
            </a:prstGeom>
            <a:solidFill>
              <a:srgbClr val="772BA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 rot="3600000">
              <a:off x="5121517" y="6152020"/>
              <a:ext cx="32049" cy="218591"/>
            </a:xfrm>
            <a:prstGeom prst="rect">
              <a:avLst/>
            </a:prstGeom>
            <a:solidFill>
              <a:srgbClr val="772BA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4666394" y="5900535"/>
              <a:ext cx="32049" cy="218591"/>
            </a:xfrm>
            <a:prstGeom prst="rect">
              <a:avLst/>
            </a:prstGeom>
            <a:solidFill>
              <a:srgbClr val="772BA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 rot="-1800000">
              <a:off x="4444718" y="5969807"/>
              <a:ext cx="32049" cy="218591"/>
            </a:xfrm>
            <a:prstGeom prst="rect">
              <a:avLst/>
            </a:prstGeom>
            <a:solidFill>
              <a:srgbClr val="772BA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 rot="-3600000">
              <a:off x="4264606" y="6152020"/>
              <a:ext cx="32049" cy="218591"/>
            </a:xfrm>
            <a:prstGeom prst="rect">
              <a:avLst/>
            </a:prstGeom>
            <a:solidFill>
              <a:srgbClr val="772BA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81" name="Right Arrow 280"/>
            <p:cNvSpPr/>
            <p:nvPr/>
          </p:nvSpPr>
          <p:spPr>
            <a:xfrm rot="19675005">
              <a:off x="4642621" y="6262641"/>
              <a:ext cx="464714" cy="89609"/>
            </a:xfrm>
            <a:prstGeom prst="rightArrow">
              <a:avLst>
                <a:gd name="adj1" fmla="val 83638"/>
                <a:gd name="adj2" fmla="val 50000"/>
              </a:avLst>
            </a:prstGeom>
            <a:solidFill>
              <a:srgbClr val="772BA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spc="0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Helvetica Light"/>
                  <a:ea typeface="Helvetica Light"/>
                  <a:cs typeface="Helvetica Light"/>
                  <a:sym typeface="Helvetica Light"/>
                </a:rPr>
                <a:t>`</a:t>
              </a:r>
            </a:p>
          </p:txBody>
        </p:sp>
        <p:sp>
          <p:nvSpPr>
            <p:cNvPr id="282" name="Oval 281"/>
            <p:cNvSpPr/>
            <p:nvPr/>
          </p:nvSpPr>
          <p:spPr>
            <a:xfrm>
              <a:off x="4590978" y="6333597"/>
              <a:ext cx="182880" cy="182880"/>
            </a:xfrm>
            <a:prstGeom prst="ellipse">
              <a:avLst/>
            </a:prstGeom>
            <a:solidFill>
              <a:srgbClr val="772BA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832724" y="7022063"/>
            <a:ext cx="1132293" cy="1102464"/>
            <a:chOff x="1137518" y="7022063"/>
            <a:chExt cx="1132293" cy="1102464"/>
          </a:xfrm>
        </p:grpSpPr>
        <p:sp>
          <p:nvSpPr>
            <p:cNvPr id="82" name="Oval 81"/>
            <p:cNvSpPr/>
            <p:nvPr/>
          </p:nvSpPr>
          <p:spPr>
            <a:xfrm>
              <a:off x="1604356" y="7022063"/>
              <a:ext cx="182880" cy="182880"/>
            </a:xfrm>
            <a:prstGeom prst="ellipse">
              <a:avLst/>
            </a:prstGeom>
            <a:solidFill>
              <a:srgbClr val="772BA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83" name="Flowchart: Delay 82"/>
            <p:cNvSpPr/>
            <p:nvPr/>
          </p:nvSpPr>
          <p:spPr>
            <a:xfrm rot="16200000">
              <a:off x="1593444" y="7205940"/>
              <a:ext cx="204705" cy="283933"/>
            </a:xfrm>
            <a:prstGeom prst="flowChartDelay">
              <a:avLst/>
            </a:prstGeom>
            <a:solidFill>
              <a:srgbClr val="772BA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cxnSp>
          <p:nvCxnSpPr>
            <p:cNvPr id="284" name="Straight Connector 283"/>
            <p:cNvCxnSpPr/>
            <p:nvPr/>
          </p:nvCxnSpPr>
          <p:spPr>
            <a:xfrm>
              <a:off x="1695796" y="7450260"/>
              <a:ext cx="0" cy="385883"/>
            </a:xfrm>
            <a:prstGeom prst="line">
              <a:avLst/>
            </a:prstGeom>
            <a:noFill/>
            <a:ln w="25400" cap="flat">
              <a:solidFill>
                <a:srgbClr val="772BA5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89" name="Straight Connector 88"/>
            <p:cNvCxnSpPr/>
            <p:nvPr/>
          </p:nvCxnSpPr>
          <p:spPr>
            <a:xfrm flipH="1">
              <a:off x="1298894" y="7569765"/>
              <a:ext cx="793805" cy="0"/>
            </a:xfrm>
            <a:prstGeom prst="line">
              <a:avLst/>
            </a:prstGeom>
            <a:noFill/>
            <a:ln w="25400" cap="flat">
              <a:solidFill>
                <a:srgbClr val="772BA5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1298894" y="7569765"/>
              <a:ext cx="0" cy="266378"/>
            </a:xfrm>
            <a:prstGeom prst="line">
              <a:avLst/>
            </a:prstGeom>
            <a:noFill/>
            <a:ln w="25400" cap="flat">
              <a:solidFill>
                <a:srgbClr val="772BA5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99" name="Straight Connector 98"/>
            <p:cNvCxnSpPr/>
            <p:nvPr/>
          </p:nvCxnSpPr>
          <p:spPr>
            <a:xfrm>
              <a:off x="2092699" y="7569765"/>
              <a:ext cx="0" cy="266378"/>
            </a:xfrm>
            <a:prstGeom prst="line">
              <a:avLst/>
            </a:prstGeom>
            <a:noFill/>
            <a:ln w="25400" cap="flat">
              <a:solidFill>
                <a:srgbClr val="772BA5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42" name="Rectangle 41"/>
            <p:cNvSpPr/>
            <p:nvPr/>
          </p:nvSpPr>
          <p:spPr>
            <a:xfrm>
              <a:off x="1137518" y="7841432"/>
              <a:ext cx="343501" cy="283095"/>
            </a:xfrm>
            <a:prstGeom prst="rect">
              <a:avLst/>
            </a:prstGeom>
            <a:noFill/>
            <a:ln w="12700" cap="flat">
              <a:solidFill>
                <a:srgbClr val="772BA5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1531914" y="7841432"/>
              <a:ext cx="343501" cy="283095"/>
            </a:xfrm>
            <a:prstGeom prst="rect">
              <a:avLst/>
            </a:prstGeom>
            <a:noFill/>
            <a:ln w="12700" cap="flat">
              <a:solidFill>
                <a:srgbClr val="772BA5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1926310" y="7841432"/>
              <a:ext cx="343501" cy="283095"/>
            </a:xfrm>
            <a:prstGeom prst="rect">
              <a:avLst/>
            </a:prstGeom>
            <a:noFill/>
            <a:ln w="12700" cap="flat">
              <a:solidFill>
                <a:srgbClr val="772BA5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no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2720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>
            <a:spLocks noGrp="1"/>
          </p:cNvSpPr>
          <p:nvPr>
            <p:ph type="title"/>
          </p:nvPr>
        </p:nvSpPr>
        <p:spPr>
          <a:xfrm>
            <a:off x="660400" y="464778"/>
            <a:ext cx="11684000" cy="732334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Jet.com Investment and Growth Overview</a:t>
            </a:r>
            <a:endParaRPr dirty="0"/>
          </a:p>
        </p:txBody>
      </p:sp>
      <p:sp>
        <p:nvSpPr>
          <p:cNvPr id="270" name="Shape 270"/>
          <p:cNvSpPr>
            <a:spLocks noGrp="1"/>
          </p:cNvSpPr>
          <p:nvPr>
            <p:ph type="sldNum" sz="quarter" idx="2"/>
          </p:nvPr>
        </p:nvSpPr>
        <p:spPr>
          <a:xfrm>
            <a:off x="12301174" y="9109711"/>
            <a:ext cx="201978" cy="31803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>
                <a:solidFill>
                  <a:srgbClr val="0365C0"/>
                </a:solidFill>
              </a:rPr>
              <a:pPr/>
              <a:t>5</a:t>
            </a:fld>
            <a:endParaRPr>
              <a:solidFill>
                <a:srgbClr val="0365C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9161" y="8803869"/>
            <a:ext cx="7690275" cy="79704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" name="Isosceles Triangle 5"/>
          <p:cNvSpPr/>
          <p:nvPr/>
        </p:nvSpPr>
        <p:spPr>
          <a:xfrm rot="5400000">
            <a:off x="12419374" y="4523214"/>
            <a:ext cx="339877" cy="271840"/>
          </a:xfrm>
          <a:prstGeom prst="triangle">
            <a:avLst/>
          </a:prstGeom>
          <a:solidFill>
            <a:srgbClr val="772BA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91679" y="4628708"/>
            <a:ext cx="11698375" cy="60852"/>
          </a:xfrm>
          <a:prstGeom prst="rect">
            <a:avLst/>
          </a:prstGeom>
          <a:solidFill>
            <a:srgbClr val="772BA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0769" y="3602797"/>
            <a:ext cx="1384011" cy="5973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40" tIns="91440" rIns="91440" bIns="91440" numCol="1" spcCol="38100" rtlCol="0" anchor="ctr">
            <a:noAutofit/>
          </a:bodyPr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Founded Jan 2014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127099" y="4571930"/>
            <a:ext cx="0" cy="174411"/>
          </a:xfrm>
          <a:prstGeom prst="line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6" name="Straight Connector 15"/>
          <p:cNvCxnSpPr/>
          <p:nvPr/>
        </p:nvCxnSpPr>
        <p:spPr>
          <a:xfrm>
            <a:off x="1462520" y="4571930"/>
            <a:ext cx="0" cy="174411"/>
          </a:xfrm>
          <a:prstGeom prst="line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7" name="Straight Connector 16"/>
          <p:cNvCxnSpPr/>
          <p:nvPr/>
        </p:nvCxnSpPr>
        <p:spPr>
          <a:xfrm>
            <a:off x="1797941" y="4571930"/>
            <a:ext cx="0" cy="174411"/>
          </a:xfrm>
          <a:prstGeom prst="line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" name="Straight Connector 17"/>
          <p:cNvCxnSpPr/>
          <p:nvPr/>
        </p:nvCxnSpPr>
        <p:spPr>
          <a:xfrm>
            <a:off x="2133363" y="4571930"/>
            <a:ext cx="0" cy="174411"/>
          </a:xfrm>
          <a:prstGeom prst="line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9" name="Straight Connector 18"/>
          <p:cNvCxnSpPr/>
          <p:nvPr/>
        </p:nvCxnSpPr>
        <p:spPr>
          <a:xfrm>
            <a:off x="2468783" y="4571930"/>
            <a:ext cx="0" cy="174411"/>
          </a:xfrm>
          <a:prstGeom prst="line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" name="Straight Connector 19"/>
          <p:cNvCxnSpPr>
            <a:stCxn id="267" idx="4"/>
          </p:cNvCxnSpPr>
          <p:nvPr/>
        </p:nvCxnSpPr>
        <p:spPr>
          <a:xfrm>
            <a:off x="2804206" y="3860275"/>
            <a:ext cx="1" cy="949860"/>
          </a:xfrm>
          <a:prstGeom prst="line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" name="Straight Connector 20"/>
          <p:cNvCxnSpPr/>
          <p:nvPr/>
        </p:nvCxnSpPr>
        <p:spPr>
          <a:xfrm>
            <a:off x="3139625" y="4571930"/>
            <a:ext cx="0" cy="174411"/>
          </a:xfrm>
          <a:prstGeom prst="line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2" name="Straight Connector 21"/>
          <p:cNvCxnSpPr>
            <a:stCxn id="68" idx="4"/>
          </p:cNvCxnSpPr>
          <p:nvPr/>
        </p:nvCxnSpPr>
        <p:spPr>
          <a:xfrm>
            <a:off x="3793745" y="3686967"/>
            <a:ext cx="16723" cy="1123168"/>
          </a:xfrm>
          <a:prstGeom prst="line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3" name="Straight Connector 22"/>
          <p:cNvCxnSpPr/>
          <p:nvPr/>
        </p:nvCxnSpPr>
        <p:spPr>
          <a:xfrm>
            <a:off x="4481309" y="4571930"/>
            <a:ext cx="0" cy="174411"/>
          </a:xfrm>
          <a:prstGeom prst="line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4" name="Straight Connector 23"/>
          <p:cNvCxnSpPr/>
          <p:nvPr/>
        </p:nvCxnSpPr>
        <p:spPr>
          <a:xfrm>
            <a:off x="5493952" y="2011937"/>
            <a:ext cx="0" cy="2734405"/>
          </a:xfrm>
          <a:prstGeom prst="line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Straight Connector 25"/>
          <p:cNvCxnSpPr/>
          <p:nvPr/>
        </p:nvCxnSpPr>
        <p:spPr>
          <a:xfrm>
            <a:off x="6493835" y="4571930"/>
            <a:ext cx="0" cy="174411"/>
          </a:xfrm>
          <a:prstGeom prst="line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7" name="Straight Connector 26"/>
          <p:cNvCxnSpPr/>
          <p:nvPr/>
        </p:nvCxnSpPr>
        <p:spPr>
          <a:xfrm>
            <a:off x="7164677" y="4571930"/>
            <a:ext cx="0" cy="174411"/>
          </a:xfrm>
          <a:prstGeom prst="line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8" name="Straight Connector 27"/>
          <p:cNvCxnSpPr/>
          <p:nvPr/>
        </p:nvCxnSpPr>
        <p:spPr>
          <a:xfrm>
            <a:off x="7835519" y="4571930"/>
            <a:ext cx="0" cy="174411"/>
          </a:xfrm>
          <a:prstGeom prst="line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0" name="Straight Connector 29"/>
          <p:cNvCxnSpPr/>
          <p:nvPr/>
        </p:nvCxnSpPr>
        <p:spPr>
          <a:xfrm>
            <a:off x="9177203" y="4571930"/>
            <a:ext cx="0" cy="174411"/>
          </a:xfrm>
          <a:prstGeom prst="line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1" name="Straight Connector 30"/>
          <p:cNvCxnSpPr/>
          <p:nvPr/>
        </p:nvCxnSpPr>
        <p:spPr>
          <a:xfrm>
            <a:off x="10183467" y="4571930"/>
            <a:ext cx="0" cy="174411"/>
          </a:xfrm>
          <a:prstGeom prst="line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2" name="Straight Connector 31"/>
          <p:cNvCxnSpPr/>
          <p:nvPr/>
        </p:nvCxnSpPr>
        <p:spPr>
          <a:xfrm>
            <a:off x="10518887" y="4571930"/>
            <a:ext cx="0" cy="174411"/>
          </a:xfrm>
          <a:prstGeom prst="line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4" name="Straight Connector 33"/>
          <p:cNvCxnSpPr/>
          <p:nvPr/>
        </p:nvCxnSpPr>
        <p:spPr>
          <a:xfrm>
            <a:off x="3475047" y="4571930"/>
            <a:ext cx="0" cy="174411"/>
          </a:xfrm>
          <a:prstGeom prst="line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5" name="Straight Connector 34"/>
          <p:cNvCxnSpPr/>
          <p:nvPr/>
        </p:nvCxnSpPr>
        <p:spPr>
          <a:xfrm>
            <a:off x="4145888" y="4571930"/>
            <a:ext cx="0" cy="174411"/>
          </a:xfrm>
          <a:prstGeom prst="line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6" name="Straight Connector 35"/>
          <p:cNvCxnSpPr/>
          <p:nvPr/>
        </p:nvCxnSpPr>
        <p:spPr>
          <a:xfrm>
            <a:off x="4816731" y="4571930"/>
            <a:ext cx="0" cy="174411"/>
          </a:xfrm>
          <a:prstGeom prst="line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7" name="Straight Connector 36"/>
          <p:cNvCxnSpPr>
            <a:stCxn id="75" idx="4"/>
          </p:cNvCxnSpPr>
          <p:nvPr/>
        </p:nvCxnSpPr>
        <p:spPr>
          <a:xfrm>
            <a:off x="5152151" y="4195204"/>
            <a:ext cx="0" cy="551138"/>
          </a:xfrm>
          <a:prstGeom prst="line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8" name="Straight Connector 37"/>
          <p:cNvCxnSpPr/>
          <p:nvPr/>
        </p:nvCxnSpPr>
        <p:spPr>
          <a:xfrm>
            <a:off x="6158415" y="4571930"/>
            <a:ext cx="0" cy="174411"/>
          </a:xfrm>
          <a:prstGeom prst="line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9" name="Straight Connector 38"/>
          <p:cNvCxnSpPr/>
          <p:nvPr/>
        </p:nvCxnSpPr>
        <p:spPr>
          <a:xfrm>
            <a:off x="6829256" y="4381960"/>
            <a:ext cx="0" cy="364382"/>
          </a:xfrm>
          <a:prstGeom prst="line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0" name="Straight Connector 39"/>
          <p:cNvCxnSpPr/>
          <p:nvPr/>
        </p:nvCxnSpPr>
        <p:spPr>
          <a:xfrm>
            <a:off x="7500099" y="4571930"/>
            <a:ext cx="0" cy="174411"/>
          </a:xfrm>
          <a:prstGeom prst="line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2" name="Straight Connector 41"/>
          <p:cNvCxnSpPr/>
          <p:nvPr/>
        </p:nvCxnSpPr>
        <p:spPr>
          <a:xfrm>
            <a:off x="8841783" y="4571930"/>
            <a:ext cx="0" cy="174411"/>
          </a:xfrm>
          <a:prstGeom prst="line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3" name="Straight Connector 42"/>
          <p:cNvCxnSpPr/>
          <p:nvPr/>
        </p:nvCxnSpPr>
        <p:spPr>
          <a:xfrm>
            <a:off x="9512624" y="4571930"/>
            <a:ext cx="0" cy="174411"/>
          </a:xfrm>
          <a:prstGeom prst="line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4" name="Straight Connector 43"/>
          <p:cNvCxnSpPr/>
          <p:nvPr/>
        </p:nvCxnSpPr>
        <p:spPr>
          <a:xfrm>
            <a:off x="9848045" y="4571930"/>
            <a:ext cx="0" cy="174411"/>
          </a:xfrm>
          <a:prstGeom prst="line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5" name="Straight Connector 44"/>
          <p:cNvCxnSpPr/>
          <p:nvPr/>
        </p:nvCxnSpPr>
        <p:spPr>
          <a:xfrm>
            <a:off x="11189729" y="4571930"/>
            <a:ext cx="0" cy="174411"/>
          </a:xfrm>
          <a:prstGeom prst="line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6" name="Straight Connector 45"/>
          <p:cNvCxnSpPr/>
          <p:nvPr/>
        </p:nvCxnSpPr>
        <p:spPr>
          <a:xfrm>
            <a:off x="10854308" y="4571930"/>
            <a:ext cx="0" cy="174411"/>
          </a:xfrm>
          <a:prstGeom prst="line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7" name="Straight Connector 46"/>
          <p:cNvCxnSpPr/>
          <p:nvPr/>
        </p:nvCxnSpPr>
        <p:spPr>
          <a:xfrm>
            <a:off x="12196005" y="4571930"/>
            <a:ext cx="0" cy="174411"/>
          </a:xfrm>
          <a:prstGeom prst="line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9" name="TextBox 48"/>
          <p:cNvSpPr txBox="1"/>
          <p:nvPr/>
        </p:nvSpPr>
        <p:spPr>
          <a:xfrm>
            <a:off x="10678086" y="3128522"/>
            <a:ext cx="1674652" cy="5973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40" tIns="91440" rIns="91440" bIns="91440" numCol="1" spcCol="38100" rtlCol="0" anchor="ctr">
            <a:noAutofit/>
          </a:bodyPr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Acquired for $3.3 </a:t>
            </a:r>
            <a:r>
              <a:rPr lang="en-US" sz="2000" dirty="0" err="1" smtClean="0">
                <a:solidFill>
                  <a:schemeClr val="tx1"/>
                </a:solidFill>
              </a:rPr>
              <a:t>Bn</a:t>
            </a:r>
            <a:r>
              <a:rPr lang="en-US" sz="2000" dirty="0" smtClean="0">
                <a:solidFill>
                  <a:schemeClr val="tx1"/>
                </a:solidFill>
              </a:rPr>
              <a:t> by </a:t>
            </a:r>
          </a:p>
        </p:txBody>
      </p:sp>
      <p:pic>
        <p:nvPicPr>
          <p:cNvPr id="4098" name="Picture 2" descr="Image result for walmart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8381" y="3768437"/>
            <a:ext cx="1934063" cy="468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4" name="Straight Connector 53"/>
          <p:cNvCxnSpPr>
            <a:stCxn id="12" idx="2"/>
          </p:cNvCxnSpPr>
          <p:nvPr/>
        </p:nvCxnSpPr>
        <p:spPr>
          <a:xfrm flipH="1">
            <a:off x="791681" y="4200182"/>
            <a:ext cx="11095" cy="546159"/>
          </a:xfrm>
          <a:prstGeom prst="line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60" name="Rectangle 259"/>
          <p:cNvSpPr/>
          <p:nvPr/>
        </p:nvSpPr>
        <p:spPr>
          <a:xfrm>
            <a:off x="560807" y="5545013"/>
            <a:ext cx="11883188" cy="2974523"/>
          </a:xfrm>
          <a:prstGeom prst="rect">
            <a:avLst/>
          </a:prstGeom>
          <a:solidFill>
            <a:schemeClr val="bg1"/>
          </a:solidFill>
          <a:ln w="12700" cap="flat">
            <a:solidFill>
              <a:srgbClr val="174F7C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accent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61" name="TextBox 260"/>
          <p:cNvSpPr txBox="1"/>
          <p:nvPr/>
        </p:nvSpPr>
        <p:spPr>
          <a:xfrm>
            <a:off x="4820341" y="5287218"/>
            <a:ext cx="3049283" cy="554634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40" tIns="91440" rIns="91440" bIns="91440" numCol="1" spcCol="38100" rtlCol="0" anchor="ctr">
            <a:noAutofit/>
          </a:bodyPr>
          <a:lstStyle/>
          <a:p>
            <a:pPr algn="ctr"/>
            <a:r>
              <a:rPr lang="en-US" sz="2800" b="1" dirty="0" smtClean="0">
                <a:solidFill>
                  <a:srgbClr val="174F7C"/>
                </a:solidFill>
              </a:rPr>
              <a:t>Competitors</a:t>
            </a:r>
            <a:r>
              <a:rPr lang="en-US" sz="2800" b="1" baseline="30000" dirty="0" smtClean="0">
                <a:solidFill>
                  <a:srgbClr val="174F7C"/>
                </a:solidFill>
              </a:rPr>
              <a:t>1</a:t>
            </a:r>
            <a:endParaRPr lang="en-US" sz="2800" b="1" dirty="0" smtClean="0">
              <a:solidFill>
                <a:srgbClr val="174F7C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048501" y="1810437"/>
            <a:ext cx="2228963" cy="5973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40" tIns="91440" rIns="91440" bIns="91440" numCol="1" spcCol="38100" rtlCol="0" anchor="ctr">
            <a:noAutofit/>
          </a:bodyPr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Attained valuation of &gt;$1Bn</a:t>
            </a:r>
          </a:p>
        </p:txBody>
      </p:sp>
      <p:pic>
        <p:nvPicPr>
          <p:cNvPr id="4100" name="Picture 4" descr="http://logonoid.com/images/amazon-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030" y="5885401"/>
            <a:ext cx="1318009" cy="44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5" name="TextBox 264"/>
          <p:cNvSpPr txBox="1"/>
          <p:nvPr/>
        </p:nvSpPr>
        <p:spPr>
          <a:xfrm>
            <a:off x="740959" y="6505854"/>
            <a:ext cx="2743200" cy="16834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Mkt Cap: $380 </a:t>
            </a:r>
            <a:r>
              <a:rPr lang="en-US" sz="1800" dirty="0" err="1" smtClean="0">
                <a:solidFill>
                  <a:schemeClr val="tx1"/>
                </a:solidFill>
              </a:rPr>
              <a:t>Bn</a:t>
            </a:r>
            <a:endParaRPr lang="en-US" sz="1800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Value add: Dash buttons,  additional services for paid membership, household name, Amazon-created products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 smtClean="0">
              <a:solidFill>
                <a:schemeClr val="tx1"/>
              </a:solidFill>
            </a:endParaRPr>
          </a:p>
        </p:txBody>
      </p:sp>
      <p:sp>
        <p:nvSpPr>
          <p:cNvPr id="267" name="Oval 266"/>
          <p:cNvSpPr/>
          <p:nvPr/>
        </p:nvSpPr>
        <p:spPr>
          <a:xfrm>
            <a:off x="2219416" y="2690701"/>
            <a:ext cx="1169576" cy="116957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$55M</a:t>
            </a:r>
            <a:r>
              <a:rPr kumimoji="0" lang="en-US" sz="1600" b="1" i="0" u="none" strike="noStrike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 Series A</a:t>
            </a:r>
            <a:endParaRPr kumimoji="0" lang="en-US" sz="16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3382265" y="2864007"/>
            <a:ext cx="822960" cy="82296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$20M</a:t>
            </a:r>
            <a:r>
              <a:rPr kumimoji="0" lang="en-US" sz="1600" b="1" i="0" u="none" strike="noStrike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 Debt</a:t>
            </a:r>
            <a:endParaRPr kumimoji="0" lang="en-US" sz="16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73" name="Oval 72"/>
          <p:cNvSpPr/>
          <p:nvPr/>
        </p:nvSpPr>
        <p:spPr>
          <a:xfrm>
            <a:off x="3382265" y="2109129"/>
            <a:ext cx="822960" cy="82296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$5M</a:t>
            </a:r>
            <a:r>
              <a:rPr kumimoji="0" lang="en-US" sz="1600" b="1" i="0" u="none" strike="noStrike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 LoC</a:t>
            </a:r>
            <a:endParaRPr kumimoji="0" lang="en-US" sz="16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4442147" y="2823602"/>
            <a:ext cx="1420012" cy="13716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$125M</a:t>
            </a:r>
            <a:r>
              <a:rPr kumimoji="0" lang="en-US" sz="1600" b="1" i="0" u="none" strike="noStrike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  <a:r>
              <a:rPr kumimoji="0" lang="en-US" sz="1400" b="1" i="0" u="none" strike="noStrike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Convertibl</a:t>
            </a:r>
            <a:r>
              <a:rPr lang="en-US" sz="1400" b="1" dirty="0" smtClean="0"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e Note</a:t>
            </a: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77" name="Oval 76"/>
          <p:cNvSpPr/>
          <p:nvPr/>
        </p:nvSpPr>
        <p:spPr>
          <a:xfrm>
            <a:off x="4740671" y="2011935"/>
            <a:ext cx="822960" cy="82296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$15M</a:t>
            </a:r>
            <a:r>
              <a:rPr kumimoji="0" lang="en-US" sz="1600" b="1" i="0" u="none" strike="noStrike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 Debt</a:t>
            </a:r>
            <a:endParaRPr kumimoji="0" lang="en-US" sz="16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79" name="Oval 78"/>
          <p:cNvSpPr/>
          <p:nvPr/>
        </p:nvSpPr>
        <p:spPr>
          <a:xfrm>
            <a:off x="5041324" y="1151283"/>
            <a:ext cx="905256" cy="90525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$5M</a:t>
            </a:r>
            <a:r>
              <a:rPr kumimoji="0" lang="en-US" sz="1600" b="1" i="0" u="none" strike="noStrike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 Series A II</a:t>
            </a:r>
            <a:endParaRPr kumimoji="0" lang="en-US" sz="16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cxnSp>
        <p:nvCxnSpPr>
          <p:cNvPr id="84" name="Straight Connector 83"/>
          <p:cNvCxnSpPr>
            <a:stCxn id="86" idx="4"/>
          </p:cNvCxnSpPr>
          <p:nvPr/>
        </p:nvCxnSpPr>
        <p:spPr>
          <a:xfrm>
            <a:off x="8162983" y="4017576"/>
            <a:ext cx="7957" cy="728764"/>
          </a:xfrm>
          <a:prstGeom prst="line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6" name="Oval 85"/>
          <p:cNvSpPr/>
          <p:nvPr/>
        </p:nvSpPr>
        <p:spPr>
          <a:xfrm>
            <a:off x="7340023" y="2463096"/>
            <a:ext cx="1645920" cy="155448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$500M</a:t>
            </a:r>
            <a:r>
              <a:rPr kumimoji="0" lang="en-US" sz="1600" b="1" i="0" u="none" strike="noStrike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 Series B</a:t>
            </a:r>
            <a:endParaRPr kumimoji="0" lang="en-US" sz="16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pic>
        <p:nvPicPr>
          <p:cNvPr id="4102" name="Picture 6" descr="https://upload.wikimedia.org/wikipedia/commons/c/c8/Rakuten-Global-Logo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6" t="18005" r="4492" b="15758"/>
          <a:stretch/>
        </p:blipFill>
        <p:spPr bwMode="auto">
          <a:xfrm>
            <a:off x="6919024" y="5938615"/>
            <a:ext cx="1847603" cy="33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" name="TextBox 92"/>
          <p:cNvSpPr txBox="1"/>
          <p:nvPr/>
        </p:nvSpPr>
        <p:spPr>
          <a:xfrm>
            <a:off x="6617197" y="6505854"/>
            <a:ext cx="2809171" cy="16834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Mkt Cap: $16.3B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Value add: conglomerate structure, growth through acquisition (Buy.com to enter the US)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 smtClean="0">
              <a:solidFill>
                <a:schemeClr val="tx1"/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3678408" y="6505854"/>
            <a:ext cx="2743200" cy="16834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Valuation: N/A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Total funding: $132.6M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Value add: focus on mobile, warehouse club concept, cash rewards or all purchases, has a private-label brand</a:t>
            </a:r>
          </a:p>
        </p:txBody>
      </p:sp>
      <p:pic>
        <p:nvPicPr>
          <p:cNvPr id="4104" name="Picture 8" descr="http://photos.prnewswire.com/prnvar/20160519/369921LOGO?max=70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483" y="5930587"/>
            <a:ext cx="1827055" cy="354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" name="TextBox 98"/>
          <p:cNvSpPr txBox="1"/>
          <p:nvPr/>
        </p:nvSpPr>
        <p:spPr>
          <a:xfrm>
            <a:off x="9512624" y="6505854"/>
            <a:ext cx="2743200" cy="16834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Mkt Cap: N/A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Value add: Branded items, potential discounts specific to each company, “outlet” options, specific options for customers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 smtClean="0">
              <a:solidFill>
                <a:schemeClr val="tx1"/>
              </a:solidFill>
            </a:endParaRPr>
          </a:p>
        </p:txBody>
      </p:sp>
      <p:cxnSp>
        <p:nvCxnSpPr>
          <p:cNvPr id="100" name="Straight Connector 99"/>
          <p:cNvCxnSpPr>
            <a:stCxn id="4098" idx="2"/>
          </p:cNvCxnSpPr>
          <p:nvPr/>
        </p:nvCxnSpPr>
        <p:spPr>
          <a:xfrm>
            <a:off x="11515411" y="4236482"/>
            <a:ext cx="9740" cy="509859"/>
          </a:xfrm>
          <a:prstGeom prst="line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0" name="TextBox 49"/>
          <p:cNvSpPr txBox="1"/>
          <p:nvPr/>
        </p:nvSpPr>
        <p:spPr>
          <a:xfrm>
            <a:off x="451008" y="4912243"/>
            <a:ext cx="692005" cy="3801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40" tIns="91440" rIns="91440" bIns="91440" numCol="1" spcCol="38100" rtlCol="0" anchor="ctr">
            <a:noAutofit/>
          </a:bodyPr>
          <a:lstStyle/>
          <a:p>
            <a:pPr algn="ctr"/>
            <a:r>
              <a:rPr lang="en-US" sz="1800" dirty="0" smtClean="0">
                <a:solidFill>
                  <a:schemeClr val="tx1"/>
                </a:solidFill>
              </a:rPr>
              <a:t>2014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4473919" y="4912243"/>
            <a:ext cx="692005" cy="3801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40" tIns="91440" rIns="91440" bIns="91440" numCol="1" spcCol="38100" rtlCol="0" anchor="ctr">
            <a:noAutofit/>
          </a:bodyPr>
          <a:lstStyle/>
          <a:p>
            <a:pPr algn="ctr"/>
            <a:r>
              <a:rPr lang="en-US" sz="1800" dirty="0" smtClean="0">
                <a:solidFill>
                  <a:schemeClr val="tx1"/>
                </a:solidFill>
              </a:rPr>
              <a:t>2015</a:t>
            </a:r>
          </a:p>
        </p:txBody>
      </p:sp>
      <p:cxnSp>
        <p:nvCxnSpPr>
          <p:cNvPr id="118" name="Straight Connector 117"/>
          <p:cNvCxnSpPr/>
          <p:nvPr/>
        </p:nvCxnSpPr>
        <p:spPr>
          <a:xfrm>
            <a:off x="8506361" y="4571930"/>
            <a:ext cx="0" cy="174411"/>
          </a:xfrm>
          <a:prstGeom prst="line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7" name="TextBox 126"/>
          <p:cNvSpPr txBox="1"/>
          <p:nvPr/>
        </p:nvSpPr>
        <p:spPr>
          <a:xfrm>
            <a:off x="8495780" y="4912243"/>
            <a:ext cx="692005" cy="3801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40" tIns="91440" rIns="91440" bIns="91440" numCol="1" spcCol="38100" rtlCol="0" anchor="ctr">
            <a:noAutofit/>
          </a:bodyPr>
          <a:lstStyle/>
          <a:p>
            <a:pPr algn="ctr"/>
            <a:r>
              <a:rPr lang="en-US" sz="1800" dirty="0" smtClean="0">
                <a:solidFill>
                  <a:schemeClr val="tx1"/>
                </a:solidFill>
              </a:rPr>
              <a:t>2016</a:t>
            </a:r>
          </a:p>
        </p:txBody>
      </p:sp>
      <p:cxnSp>
        <p:nvCxnSpPr>
          <p:cNvPr id="129" name="Straight Connector 128"/>
          <p:cNvCxnSpPr/>
          <p:nvPr/>
        </p:nvCxnSpPr>
        <p:spPr>
          <a:xfrm>
            <a:off x="11860579" y="4571930"/>
            <a:ext cx="0" cy="174411"/>
          </a:xfrm>
          <a:prstGeom prst="line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32" name="Straight Connector 131"/>
          <p:cNvCxnSpPr/>
          <p:nvPr/>
        </p:nvCxnSpPr>
        <p:spPr>
          <a:xfrm>
            <a:off x="5826183" y="4571930"/>
            <a:ext cx="0" cy="174411"/>
          </a:xfrm>
          <a:prstGeom prst="line">
            <a:avLst/>
          </a:prstGeom>
          <a:noFill/>
          <a:ln w="25400" cap="flat">
            <a:solidFill>
              <a:srgbClr val="772BA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4" name="TextBox 133"/>
          <p:cNvSpPr txBox="1"/>
          <p:nvPr/>
        </p:nvSpPr>
        <p:spPr>
          <a:xfrm>
            <a:off x="6137252" y="3441708"/>
            <a:ext cx="1384011" cy="9620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40" tIns="91440" rIns="91440" bIns="91440" numCol="1" spcCol="38100" rtlCol="0" anchor="ctr">
            <a:noAutofit/>
          </a:bodyPr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Jet.com officially launches</a:t>
            </a:r>
          </a:p>
        </p:txBody>
      </p:sp>
      <p:pic>
        <p:nvPicPr>
          <p:cNvPr id="4111" name="Picture 9" descr="C:\Users\al08798\Downloads\noun_591352_cc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81"/>
          <a:stretch/>
        </p:blipFill>
        <p:spPr bwMode="auto">
          <a:xfrm>
            <a:off x="300679" y="2575266"/>
            <a:ext cx="1004191" cy="880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0" descr="C:\Users\al08798\Downloads\noun_98497_cc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04" b="21750"/>
          <a:stretch/>
        </p:blipFill>
        <p:spPr bwMode="auto">
          <a:xfrm>
            <a:off x="6305857" y="2577040"/>
            <a:ext cx="1201161" cy="836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TextBox 68"/>
          <p:cNvSpPr txBox="1"/>
          <p:nvPr/>
        </p:nvSpPr>
        <p:spPr>
          <a:xfrm>
            <a:off x="9750673" y="5783544"/>
            <a:ext cx="2267107" cy="6490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Direct to Consumer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0" y="8790720"/>
            <a:ext cx="11991109" cy="5195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40" tIns="91440" rIns="91440" bIns="91440" numCol="1" spcCol="38100" rtlCol="0" anchor="t">
            <a:noAutofit/>
          </a:bodyPr>
          <a:lstStyle/>
          <a:p>
            <a:r>
              <a:rPr lang="en-US" sz="1200" baseline="30000" dirty="0" smtClean="0">
                <a:solidFill>
                  <a:schemeClr val="tx1"/>
                </a:solidFill>
              </a:rPr>
              <a:t>1</a:t>
            </a:r>
            <a:r>
              <a:rPr lang="en-US" sz="1200" dirty="0" smtClean="0">
                <a:solidFill>
                  <a:schemeClr val="tx1"/>
                </a:solidFill>
              </a:rPr>
              <a:t>eBay was removed from the competitor list because it seems to function more as a “one-off” purchasing site (excellent for the auction-system of purchasing unique goods)</a:t>
            </a:r>
            <a:endParaRPr lang="en-US" sz="1200" baseline="300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35084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>
            <a:spLocks noGrp="1"/>
          </p:cNvSpPr>
          <p:nvPr>
            <p:ph type="title"/>
          </p:nvPr>
        </p:nvSpPr>
        <p:spPr>
          <a:xfrm>
            <a:off x="660400" y="464778"/>
            <a:ext cx="11684000" cy="732334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Customer Experience Features – Jet vs. Competitors</a:t>
            </a:r>
            <a:endParaRPr dirty="0"/>
          </a:p>
        </p:txBody>
      </p:sp>
      <p:sp>
        <p:nvSpPr>
          <p:cNvPr id="270" name="Shape 270"/>
          <p:cNvSpPr>
            <a:spLocks noGrp="1"/>
          </p:cNvSpPr>
          <p:nvPr>
            <p:ph type="sldNum" sz="quarter" idx="2"/>
          </p:nvPr>
        </p:nvSpPr>
        <p:spPr>
          <a:xfrm>
            <a:off x="12301174" y="9109711"/>
            <a:ext cx="201978" cy="31803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>
                <a:solidFill>
                  <a:srgbClr val="0365C0"/>
                </a:solidFill>
              </a:rPr>
              <a:pPr/>
              <a:t>6</a:t>
            </a:fld>
            <a:endParaRPr>
              <a:solidFill>
                <a:srgbClr val="0365C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9161" y="8803869"/>
            <a:ext cx="7690275" cy="79704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8771921"/>
              </p:ext>
            </p:extLst>
          </p:nvPr>
        </p:nvGraphicFramePr>
        <p:xfrm>
          <a:off x="660404" y="1371600"/>
          <a:ext cx="11891825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5927"/>
                <a:gridCol w="1620983"/>
                <a:gridCol w="1620983"/>
                <a:gridCol w="1620983"/>
                <a:gridCol w="1620983"/>
                <a:gridCol w="1620983"/>
                <a:gridCol w="1620983"/>
              </a:tblGrid>
              <a:tr h="457200">
                <a:tc rowSpan="2"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bg1"/>
                          </a:solidFill>
                        </a:rPr>
                        <a:t>Company</a:t>
                      </a:r>
                      <a:endParaRPr lang="en-US" sz="2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2BA5"/>
                    </a:solidFill>
                  </a:tcPr>
                </a:tc>
                <a:tc gridSpan="6"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bg1"/>
                          </a:solidFill>
                        </a:rPr>
                        <a:t>Features / User-Friendly</a:t>
                      </a:r>
                      <a:r>
                        <a:rPr lang="en-US" sz="2400" b="1" baseline="0" dirty="0" smtClean="0">
                          <a:solidFill>
                            <a:schemeClr val="bg1"/>
                          </a:solidFill>
                        </a:rPr>
                        <a:t> Experiences</a:t>
                      </a:r>
                      <a:endParaRPr lang="en-US" sz="2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2B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8229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Additional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 Discounts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Bundled Purchases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Cost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 to Use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Returns /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 Seller Comm.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Convenience / Ease of Use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Q&amp;A / Comments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9728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728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728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728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8720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Direct to Consumer / </a:t>
                      </a:r>
                    </a:p>
                    <a:p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In-Store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Picture 4" descr="http://logonoid.com/images/amazon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963" y="4115322"/>
            <a:ext cx="1318009" cy="44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s://upload.wikimedia.org/wikipedia/commons/c/c8/Rakuten-Global-Logo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6" t="18005" r="4492" b="15758"/>
          <a:stretch/>
        </p:blipFill>
        <p:spPr bwMode="auto">
          <a:xfrm>
            <a:off x="837165" y="6350626"/>
            <a:ext cx="1847603" cy="33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://photos.prnewswire.com/prnvar/20160519/369921LOGO?max=7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439" y="5220379"/>
            <a:ext cx="1827055" cy="354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8790720"/>
            <a:ext cx="11991109" cy="5195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40" tIns="91440" rIns="91440" bIns="91440" numCol="1" spcCol="38100" rtlCol="0" anchor="t">
            <a:noAutofit/>
          </a:bodyPr>
          <a:lstStyle/>
          <a:p>
            <a:r>
              <a:rPr lang="en-US" sz="1200" baseline="30000" dirty="0" smtClean="0">
                <a:solidFill>
                  <a:schemeClr val="tx1"/>
                </a:solidFill>
              </a:rPr>
              <a:t>1</a:t>
            </a:r>
            <a:r>
              <a:rPr lang="en-US" sz="1200" dirty="0" smtClean="0">
                <a:solidFill>
                  <a:schemeClr val="tx1"/>
                </a:solidFill>
              </a:rPr>
              <a:t>On each site, attempted to navigate to a “Dog Toys” section without using a search feature</a:t>
            </a:r>
            <a:endParaRPr lang="en-US" sz="1200" baseline="30000" dirty="0" smtClean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3262747" y="4031682"/>
            <a:ext cx="644236" cy="615742"/>
          </a:xfrm>
          <a:prstGeom prst="ellipse">
            <a:avLst/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algn="ctr"/>
            <a:endParaRPr lang="en-US" sz="1400" b="1" dirty="0">
              <a:solidFill>
                <a:schemeClr val="tx1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902434" y="4031682"/>
            <a:ext cx="644236" cy="615742"/>
          </a:xfrm>
          <a:prstGeom prst="ellipse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542119" y="4031682"/>
            <a:ext cx="644236" cy="615742"/>
          </a:xfrm>
          <a:prstGeom prst="ellipse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8181806" y="4031682"/>
            <a:ext cx="644236" cy="615742"/>
          </a:xfrm>
          <a:prstGeom prst="ellipse">
            <a:avLst/>
          </a:prstGeom>
          <a:solidFill>
            <a:srgbClr val="92D05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9821491" y="4031682"/>
            <a:ext cx="644236" cy="615742"/>
          </a:xfrm>
          <a:prstGeom prst="ellipse">
            <a:avLst/>
          </a:prstGeom>
          <a:solidFill>
            <a:srgbClr val="92D05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1461175" y="4031682"/>
            <a:ext cx="644236" cy="615742"/>
          </a:xfrm>
          <a:prstGeom prst="ellipse">
            <a:avLst/>
          </a:prstGeom>
          <a:solidFill>
            <a:srgbClr val="92D05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048" y="2950916"/>
            <a:ext cx="1321837" cy="574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Oval 17"/>
          <p:cNvSpPr/>
          <p:nvPr/>
        </p:nvSpPr>
        <p:spPr>
          <a:xfrm>
            <a:off x="3262747" y="7294428"/>
            <a:ext cx="644236" cy="615742"/>
          </a:xfrm>
          <a:prstGeom prst="ellipse">
            <a:avLst/>
          </a:prstGeom>
          <a:solidFill>
            <a:srgbClr val="92D05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4902434" y="7294428"/>
            <a:ext cx="644236" cy="615742"/>
          </a:xfrm>
          <a:prstGeom prst="ellipse">
            <a:avLst/>
          </a:prstGeom>
          <a:solidFill>
            <a:srgbClr val="92D05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6542119" y="7294428"/>
            <a:ext cx="644236" cy="615742"/>
          </a:xfrm>
          <a:prstGeom prst="ellipse">
            <a:avLst/>
          </a:prstGeom>
          <a:solidFill>
            <a:srgbClr val="92D05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8181806" y="7294428"/>
            <a:ext cx="644236" cy="615742"/>
          </a:xfrm>
          <a:prstGeom prst="ellipse">
            <a:avLst/>
          </a:prstGeom>
          <a:solidFill>
            <a:srgbClr val="92D05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9821491" y="7294428"/>
            <a:ext cx="644236" cy="615742"/>
          </a:xfrm>
          <a:prstGeom prst="ellipse">
            <a:avLst/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algn="ctr"/>
            <a:endParaRPr lang="en-US" sz="1400" b="1" dirty="0">
              <a:solidFill>
                <a:schemeClr val="tx1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11461175" y="7294428"/>
            <a:ext cx="644236" cy="615742"/>
          </a:xfrm>
          <a:prstGeom prst="ellipse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3262747" y="2930235"/>
            <a:ext cx="644236" cy="615742"/>
          </a:xfrm>
          <a:prstGeom prst="ellipse">
            <a:avLst/>
          </a:prstGeom>
          <a:solidFill>
            <a:srgbClr val="92D05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4902434" y="2930235"/>
            <a:ext cx="644236" cy="615742"/>
          </a:xfrm>
          <a:prstGeom prst="ellipse">
            <a:avLst/>
          </a:prstGeom>
          <a:solidFill>
            <a:srgbClr val="92D05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8181806" y="2930235"/>
            <a:ext cx="644236" cy="615742"/>
          </a:xfrm>
          <a:prstGeom prst="ellipse">
            <a:avLst/>
          </a:prstGeom>
          <a:solidFill>
            <a:srgbClr val="92D05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6542119" y="2930235"/>
            <a:ext cx="644236" cy="615742"/>
          </a:xfrm>
          <a:prstGeom prst="ellipse">
            <a:avLst/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9821491" y="2930235"/>
            <a:ext cx="644236" cy="615742"/>
          </a:xfrm>
          <a:prstGeom prst="ellipse">
            <a:avLst/>
          </a:prstGeom>
          <a:solidFill>
            <a:srgbClr val="92D05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algn="ctr"/>
            <a:endParaRPr lang="en-US" sz="1400" b="1" dirty="0">
              <a:solidFill>
                <a:schemeClr val="tx1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11461175" y="2930235"/>
            <a:ext cx="644236" cy="615742"/>
          </a:xfrm>
          <a:prstGeom prst="ellipse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9821491" y="5112331"/>
            <a:ext cx="644236" cy="615742"/>
          </a:xfrm>
          <a:prstGeom prst="ellipse">
            <a:avLst/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algn="ctr"/>
            <a:endParaRPr lang="en-US" sz="1400" b="1" dirty="0">
              <a:solidFill>
                <a:schemeClr val="tx1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8181806" y="5112331"/>
            <a:ext cx="644236" cy="615742"/>
          </a:xfrm>
          <a:prstGeom prst="ellipse">
            <a:avLst/>
          </a:prstGeom>
          <a:solidFill>
            <a:srgbClr val="92D05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6542119" y="5112331"/>
            <a:ext cx="644236" cy="615742"/>
          </a:xfrm>
          <a:prstGeom prst="ellipse">
            <a:avLst/>
          </a:prstGeom>
          <a:solidFill>
            <a:srgbClr val="92D05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4902434" y="5112331"/>
            <a:ext cx="644236" cy="615742"/>
          </a:xfrm>
          <a:prstGeom prst="ellipse">
            <a:avLst/>
          </a:prstGeom>
          <a:solidFill>
            <a:srgbClr val="92D05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3262747" y="5112331"/>
            <a:ext cx="644236" cy="615742"/>
          </a:xfrm>
          <a:prstGeom prst="ellipse">
            <a:avLst/>
          </a:prstGeom>
          <a:solidFill>
            <a:srgbClr val="92D05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algn="ctr"/>
            <a:endParaRPr lang="en-US" sz="1400" b="1" dirty="0">
              <a:solidFill>
                <a:schemeClr val="tx1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11461175" y="5112331"/>
            <a:ext cx="644236" cy="615742"/>
          </a:xfrm>
          <a:prstGeom prst="ellipse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9821491" y="6212211"/>
            <a:ext cx="644236" cy="615742"/>
          </a:xfrm>
          <a:prstGeom prst="ellipse">
            <a:avLst/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algn="ctr"/>
            <a:endParaRPr lang="en-US" sz="1400" b="1" dirty="0">
              <a:solidFill>
                <a:schemeClr val="tx1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11461175" y="6212211"/>
            <a:ext cx="644236" cy="615742"/>
          </a:xfrm>
          <a:prstGeom prst="ellipse">
            <a:avLst/>
          </a:prstGeom>
          <a:solidFill>
            <a:srgbClr val="92D05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3262747" y="6212211"/>
            <a:ext cx="644236" cy="615742"/>
          </a:xfrm>
          <a:prstGeom prst="ellipse">
            <a:avLst/>
          </a:prstGeom>
          <a:solidFill>
            <a:srgbClr val="92D05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4902434" y="6212211"/>
            <a:ext cx="644236" cy="615742"/>
          </a:xfrm>
          <a:prstGeom prst="ellipse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6542119" y="6212211"/>
            <a:ext cx="644236" cy="615742"/>
          </a:xfrm>
          <a:prstGeom prst="ellipse">
            <a:avLst/>
          </a:prstGeom>
          <a:solidFill>
            <a:srgbClr val="92D05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8181806" y="6212211"/>
            <a:ext cx="644236" cy="615742"/>
          </a:xfrm>
          <a:prstGeom prst="ellipse">
            <a:avLst/>
          </a:prstGeom>
          <a:solidFill>
            <a:srgbClr val="92D05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13483203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>
            <a:spLocks noGrp="1"/>
          </p:cNvSpPr>
          <p:nvPr>
            <p:ph type="title"/>
          </p:nvPr>
        </p:nvSpPr>
        <p:spPr>
          <a:xfrm>
            <a:off x="660400" y="464778"/>
            <a:ext cx="11684000" cy="732334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Associate, Category Management Position</a:t>
            </a:r>
            <a:endParaRPr dirty="0"/>
          </a:p>
        </p:txBody>
      </p:sp>
      <p:sp>
        <p:nvSpPr>
          <p:cNvPr id="270" name="Shape 270"/>
          <p:cNvSpPr>
            <a:spLocks noGrp="1"/>
          </p:cNvSpPr>
          <p:nvPr>
            <p:ph type="sldNum" sz="quarter" idx="2"/>
          </p:nvPr>
        </p:nvSpPr>
        <p:spPr>
          <a:xfrm>
            <a:off x="12301174" y="9109711"/>
            <a:ext cx="201978" cy="31803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>
                <a:solidFill>
                  <a:srgbClr val="0365C0"/>
                </a:solidFill>
              </a:rPr>
              <a:pPr/>
              <a:t>7</a:t>
            </a:fld>
            <a:endParaRPr>
              <a:solidFill>
                <a:srgbClr val="0365C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9161" y="8803869"/>
            <a:ext cx="7690275" cy="79704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2431" y="1475511"/>
            <a:ext cx="5542569" cy="7039839"/>
          </a:xfrm>
          <a:prstGeom prst="rect">
            <a:avLst/>
          </a:prstGeom>
          <a:noFill/>
          <a:ln w="12700" cap="flat">
            <a:solidFill>
              <a:srgbClr val="772BA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40" tIns="274320" rIns="91440" bIns="91440" numCol="1" spcCol="38100" rtlCol="0" anchor="t">
            <a:noAutofit/>
          </a:bodyPr>
          <a:lstStyle/>
          <a:p>
            <a:pPr>
              <a:spcAft>
                <a:spcPts val="500"/>
              </a:spcAft>
            </a:pPr>
            <a:r>
              <a:rPr lang="en-US" sz="1800" dirty="0" smtClean="0"/>
              <a:t>“The </a:t>
            </a:r>
            <a:r>
              <a:rPr lang="en-US" sz="1800" dirty="0"/>
              <a:t>Associate, Category Management will be based in our HQ office in Hoboken and responsibilities will include:</a:t>
            </a:r>
          </a:p>
          <a:p>
            <a:pPr marL="5143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Assist in </a:t>
            </a:r>
            <a:r>
              <a:rPr lang="en-US" sz="1800" b="1" dirty="0"/>
              <a:t>developing assortment strategy </a:t>
            </a:r>
            <a:r>
              <a:rPr lang="en-US" sz="1800" dirty="0"/>
              <a:t>for a product category</a:t>
            </a:r>
          </a:p>
          <a:p>
            <a:pPr marL="5143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800" b="1" dirty="0"/>
              <a:t>Setup and maintain product data </a:t>
            </a:r>
            <a:r>
              <a:rPr lang="en-US" sz="1800" dirty="0"/>
              <a:t>in the Jet catalog to drive conversion rates</a:t>
            </a:r>
          </a:p>
          <a:p>
            <a:pPr marL="5143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Manage </a:t>
            </a:r>
            <a:r>
              <a:rPr lang="en-US" sz="1800" b="1" dirty="0"/>
              <a:t>on-site product presentation </a:t>
            </a:r>
            <a:r>
              <a:rPr lang="en-US" sz="1800" dirty="0"/>
              <a:t>and identify opportunities to </a:t>
            </a:r>
            <a:r>
              <a:rPr lang="en-US" sz="1800" b="1" dirty="0"/>
              <a:t>improve the search/browse experience</a:t>
            </a:r>
          </a:p>
          <a:p>
            <a:pPr marL="5143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Conduct regular </a:t>
            </a:r>
            <a:r>
              <a:rPr lang="en-US" sz="1800" b="1" dirty="0"/>
              <a:t>reporting and analysis of category performance</a:t>
            </a:r>
            <a:r>
              <a:rPr lang="en-US" sz="1800" dirty="0"/>
              <a:t>, identifying key trends improvement opportunities</a:t>
            </a:r>
          </a:p>
          <a:p>
            <a:pPr marL="5143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Conduct analyses to </a:t>
            </a:r>
            <a:r>
              <a:rPr lang="en-US" sz="1800" b="1" dirty="0"/>
              <a:t>assist with product sourcing strategy</a:t>
            </a:r>
          </a:p>
          <a:p>
            <a:pPr marL="5143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Take </a:t>
            </a:r>
            <a:r>
              <a:rPr lang="en-US" sz="1800" b="1" dirty="0"/>
              <a:t>ownership over category and assortment enhancement projects </a:t>
            </a:r>
            <a:r>
              <a:rPr lang="en-US" sz="1800" dirty="0"/>
              <a:t>from the hypothesis phase through execution</a:t>
            </a:r>
          </a:p>
          <a:p>
            <a:pPr marL="5143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800" b="1" dirty="0"/>
              <a:t>Work with cross functional teams </a:t>
            </a:r>
            <a:r>
              <a:rPr lang="en-US" sz="1800" dirty="0"/>
              <a:t>(across marketing, product and customer experience) to execute initiatives to optimize category </a:t>
            </a:r>
            <a:r>
              <a:rPr lang="en-US" sz="1800" dirty="0" smtClean="0"/>
              <a:t>performance”</a:t>
            </a:r>
            <a:endParaRPr lang="en-US" sz="1800" dirty="0"/>
          </a:p>
        </p:txBody>
      </p:sp>
      <p:sp>
        <p:nvSpPr>
          <p:cNvPr id="13" name="TextBox 12"/>
          <p:cNvSpPr txBox="1"/>
          <p:nvPr/>
        </p:nvSpPr>
        <p:spPr>
          <a:xfrm>
            <a:off x="5866876" y="1475511"/>
            <a:ext cx="7040880" cy="7039839"/>
          </a:xfrm>
          <a:prstGeom prst="rect">
            <a:avLst/>
          </a:prstGeom>
          <a:noFill/>
          <a:ln w="12700" cap="flat">
            <a:solidFill>
              <a:srgbClr val="00B0F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40" tIns="274320" rIns="2011680" bIns="91440" numCol="1" spcCol="38100" rtlCol="0" anchor="t">
            <a:noAutofit/>
          </a:bodyPr>
          <a:lstStyle/>
          <a:p>
            <a:pPr>
              <a:spcAft>
                <a:spcPts val="1200"/>
              </a:spcAft>
            </a:pPr>
            <a:r>
              <a:rPr lang="en-US" sz="1800" b="1" dirty="0" smtClean="0">
                <a:solidFill>
                  <a:schemeClr val="tx1"/>
                </a:solidFill>
              </a:rPr>
              <a:t>Project Growth: </a:t>
            </a:r>
            <a:r>
              <a:rPr lang="en-US" sz="1800" dirty="0" smtClean="0">
                <a:solidFill>
                  <a:schemeClr val="tx1"/>
                </a:solidFill>
              </a:rPr>
              <a:t>Developed a growth strategy for the Asia Pacific region to boost client acquisition, working with HR, marketing, and  data teams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>
              <a:spcAft>
                <a:spcPts val="1200"/>
              </a:spcAft>
            </a:pPr>
            <a:r>
              <a:rPr lang="en-US" sz="1800" b="1" dirty="0" smtClean="0">
                <a:solidFill>
                  <a:schemeClr val="tx1"/>
                </a:solidFill>
              </a:rPr>
              <a:t>Global Financial Reporting Platform and Analysis: </a:t>
            </a:r>
            <a:r>
              <a:rPr lang="en-US" sz="1800" dirty="0" smtClean="0">
                <a:solidFill>
                  <a:schemeClr val="tx1"/>
                </a:solidFill>
              </a:rPr>
              <a:t>Developed a globally uniform financial performance platform, managed all data and inputs, and performed analysis to monitor performance and recommend improvements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>
              <a:spcAft>
                <a:spcPts val="1200"/>
              </a:spcAft>
            </a:pPr>
            <a:r>
              <a:rPr lang="en-US" sz="1800" b="1" dirty="0" smtClean="0">
                <a:solidFill>
                  <a:schemeClr val="tx1"/>
                </a:solidFill>
              </a:rPr>
              <a:t>Sales Strategy Tool Development: </a:t>
            </a:r>
            <a:r>
              <a:rPr lang="en-US" sz="1800" dirty="0" smtClean="0">
                <a:solidFill>
                  <a:schemeClr val="tx1"/>
                </a:solidFill>
              </a:rPr>
              <a:t>Devised a way to create a sales improvement tool by analyzing all US product sales and developing a revenue prediction model</a:t>
            </a:r>
          </a:p>
          <a:p>
            <a:pPr>
              <a:spcAft>
                <a:spcPts val="1200"/>
              </a:spcAft>
            </a:pPr>
            <a:r>
              <a:rPr lang="en-US" sz="1800" b="1" dirty="0" smtClean="0">
                <a:solidFill>
                  <a:schemeClr val="tx1"/>
                </a:solidFill>
              </a:rPr>
              <a:t>Voice of Client KPI Development: </a:t>
            </a:r>
            <a:r>
              <a:rPr lang="en-US" sz="1800" dirty="0" smtClean="0">
                <a:solidFill>
                  <a:schemeClr val="tx1"/>
                </a:solidFill>
              </a:rPr>
              <a:t>Managed a team of three developers to produce an automated set of KPIs to allow senior leadership to easily assess customer satisfaction and recommend region-specific changes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>
              <a:spcAft>
                <a:spcPts val="1200"/>
              </a:spcAft>
            </a:pPr>
            <a:r>
              <a:rPr lang="en-US" sz="1800" b="1" dirty="0" smtClean="0">
                <a:solidFill>
                  <a:schemeClr val="tx1"/>
                </a:solidFill>
              </a:rPr>
              <a:t>CEO Presentations: </a:t>
            </a:r>
            <a:r>
              <a:rPr lang="en-US" sz="1800" dirty="0" smtClean="0">
                <a:solidFill>
                  <a:schemeClr val="tx1"/>
                </a:solidFill>
              </a:rPr>
              <a:t>Developed management presentation for high-level officers at Citi, owning analysis, visuals, and talking points for senior leadership to communicate across Citi</a:t>
            </a:r>
          </a:p>
          <a:p>
            <a:pPr>
              <a:spcAft>
                <a:spcPts val="1200"/>
              </a:spcAft>
            </a:pPr>
            <a:endParaRPr lang="en-US" sz="1800" b="1" dirty="0" smtClean="0">
              <a:solidFill>
                <a:schemeClr val="tx1"/>
              </a:solidFill>
            </a:endParaRPr>
          </a:p>
          <a:p>
            <a:pPr>
              <a:spcAft>
                <a:spcPts val="1200"/>
              </a:spcAft>
            </a:pPr>
            <a:endParaRPr lang="en-US" sz="1800" b="1" dirty="0" smtClean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25635" y="1336528"/>
            <a:ext cx="3497580" cy="352855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Roles &amp; Responsibilities</a:t>
            </a:r>
            <a:r>
              <a:rPr lang="en-US" sz="2000" b="1" baseline="30000" dirty="0"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1</a:t>
            </a:r>
            <a:endParaRPr kumimoji="0" lang="en-US" sz="20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985437" y="1317478"/>
            <a:ext cx="2890564" cy="352855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Project Experience</a:t>
            </a:r>
            <a:r>
              <a:rPr lang="en-US" sz="2000" b="1" baseline="30000" dirty="0" smtClean="0"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2</a:t>
            </a:r>
            <a:endParaRPr kumimoji="0" lang="en-US" sz="20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0" y="8790720"/>
            <a:ext cx="11991109" cy="5195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40" tIns="91440" rIns="91440" bIns="91440" numCol="1" spcCol="38100" rtlCol="0" anchor="t">
            <a:noAutofit/>
          </a:bodyPr>
          <a:lstStyle/>
          <a:p>
            <a:r>
              <a:rPr lang="en-US" sz="1200" baseline="30000" dirty="0" smtClean="0">
                <a:solidFill>
                  <a:schemeClr val="tx1"/>
                </a:solidFill>
              </a:rPr>
              <a:t>1</a:t>
            </a:r>
            <a:r>
              <a:rPr lang="en-US" sz="1200" dirty="0" smtClean="0">
                <a:solidFill>
                  <a:schemeClr val="tx1"/>
                </a:solidFill>
              </a:rPr>
              <a:t>Information on Roles &amp; Responsibilities gathered from the “Associate, Category Management” Position posting on Jet.com; </a:t>
            </a:r>
            <a:r>
              <a:rPr lang="en-US" sz="1200" baseline="30000" dirty="0" smtClean="0">
                <a:solidFill>
                  <a:schemeClr val="tx1"/>
                </a:solidFill>
              </a:rPr>
              <a:t>2</a:t>
            </a:r>
            <a:r>
              <a:rPr lang="en-US" sz="1200" dirty="0" smtClean="0">
                <a:solidFill>
                  <a:schemeClr val="tx1"/>
                </a:solidFill>
              </a:rPr>
              <a:t>Not all qualifications in this category are listed on resume due to space reasons</a:t>
            </a:r>
            <a:endParaRPr lang="en-US" sz="1200" baseline="30000" dirty="0" smtClean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48920" y="2590800"/>
            <a:ext cx="457200" cy="457200"/>
          </a:xfrm>
          <a:prstGeom prst="ellipse">
            <a:avLst/>
          </a:prstGeom>
          <a:solidFill>
            <a:schemeClr val="bg1"/>
          </a:solidFill>
          <a:ln w="12700" cap="flat">
            <a:solidFill>
              <a:srgbClr val="772BA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1</a:t>
            </a:r>
          </a:p>
        </p:txBody>
      </p:sp>
      <p:sp>
        <p:nvSpPr>
          <p:cNvPr id="23" name="Oval 22"/>
          <p:cNvSpPr/>
          <p:nvPr/>
        </p:nvSpPr>
        <p:spPr>
          <a:xfrm>
            <a:off x="248920" y="3181350"/>
            <a:ext cx="457200" cy="457200"/>
          </a:xfrm>
          <a:prstGeom prst="ellipse">
            <a:avLst/>
          </a:prstGeom>
          <a:solidFill>
            <a:schemeClr val="bg1"/>
          </a:solidFill>
          <a:ln w="12700" cap="flat">
            <a:solidFill>
              <a:srgbClr val="772BA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2</a:t>
            </a:r>
            <a:endParaRPr kumimoji="0" lang="en-US" sz="20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248920" y="3764082"/>
            <a:ext cx="457200" cy="457200"/>
          </a:xfrm>
          <a:prstGeom prst="ellipse">
            <a:avLst/>
          </a:prstGeom>
          <a:solidFill>
            <a:schemeClr val="bg1"/>
          </a:solidFill>
          <a:ln w="12700" cap="flat">
            <a:solidFill>
              <a:srgbClr val="772BA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3</a:t>
            </a:r>
            <a:endParaRPr kumimoji="0" lang="en-US" sz="20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248920" y="4678482"/>
            <a:ext cx="457200" cy="457200"/>
          </a:xfrm>
          <a:prstGeom prst="ellipse">
            <a:avLst/>
          </a:prstGeom>
          <a:solidFill>
            <a:schemeClr val="bg1"/>
          </a:solidFill>
          <a:ln w="12700" cap="flat">
            <a:solidFill>
              <a:srgbClr val="772BA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4</a:t>
            </a:r>
          </a:p>
        </p:txBody>
      </p:sp>
      <p:sp>
        <p:nvSpPr>
          <p:cNvPr id="26" name="Oval 25"/>
          <p:cNvSpPr/>
          <p:nvPr/>
        </p:nvSpPr>
        <p:spPr>
          <a:xfrm>
            <a:off x="248920" y="5554782"/>
            <a:ext cx="457200" cy="457200"/>
          </a:xfrm>
          <a:prstGeom prst="ellipse">
            <a:avLst/>
          </a:prstGeom>
          <a:solidFill>
            <a:schemeClr val="bg1"/>
          </a:solidFill>
          <a:ln w="12700" cap="flat">
            <a:solidFill>
              <a:srgbClr val="772BA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5</a:t>
            </a:r>
          </a:p>
        </p:txBody>
      </p:sp>
      <p:sp>
        <p:nvSpPr>
          <p:cNvPr id="27" name="Oval 26"/>
          <p:cNvSpPr/>
          <p:nvPr/>
        </p:nvSpPr>
        <p:spPr>
          <a:xfrm>
            <a:off x="248920" y="6167845"/>
            <a:ext cx="457200" cy="457200"/>
          </a:xfrm>
          <a:prstGeom prst="ellipse">
            <a:avLst/>
          </a:prstGeom>
          <a:solidFill>
            <a:schemeClr val="bg1"/>
          </a:solidFill>
          <a:ln w="12700" cap="flat">
            <a:solidFill>
              <a:srgbClr val="772BA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6</a:t>
            </a:r>
          </a:p>
        </p:txBody>
      </p:sp>
      <p:sp>
        <p:nvSpPr>
          <p:cNvPr id="28" name="Oval 27"/>
          <p:cNvSpPr/>
          <p:nvPr/>
        </p:nvSpPr>
        <p:spPr>
          <a:xfrm>
            <a:off x="248920" y="7044145"/>
            <a:ext cx="457200" cy="457200"/>
          </a:xfrm>
          <a:prstGeom prst="ellipse">
            <a:avLst/>
          </a:prstGeom>
          <a:solidFill>
            <a:schemeClr val="bg1"/>
          </a:solidFill>
          <a:ln w="12700" cap="flat">
            <a:solidFill>
              <a:srgbClr val="772BA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7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0877429" y="1171666"/>
            <a:ext cx="1954747" cy="568278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Relevant Responsibilities</a:t>
            </a:r>
          </a:p>
        </p:txBody>
      </p:sp>
      <p:sp>
        <p:nvSpPr>
          <p:cNvPr id="35" name="Oval 34"/>
          <p:cNvSpPr/>
          <p:nvPr/>
        </p:nvSpPr>
        <p:spPr>
          <a:xfrm>
            <a:off x="11245202" y="3181350"/>
            <a:ext cx="457200" cy="457200"/>
          </a:xfrm>
          <a:prstGeom prst="ellipse">
            <a:avLst/>
          </a:prstGeom>
          <a:solidFill>
            <a:schemeClr val="bg1"/>
          </a:solidFill>
          <a:ln w="12700" cap="flat">
            <a:solidFill>
              <a:srgbClr val="772BA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2</a:t>
            </a:r>
            <a:endParaRPr kumimoji="0" lang="en-US" sz="20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12039600" y="3181350"/>
            <a:ext cx="457200" cy="457200"/>
          </a:xfrm>
          <a:prstGeom prst="ellipse">
            <a:avLst/>
          </a:prstGeom>
          <a:solidFill>
            <a:schemeClr val="bg1"/>
          </a:solidFill>
          <a:ln w="12700" cap="flat">
            <a:solidFill>
              <a:srgbClr val="772BA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3</a:t>
            </a:r>
          </a:p>
        </p:txBody>
      </p:sp>
      <p:sp>
        <p:nvSpPr>
          <p:cNvPr id="39" name="Oval 38"/>
          <p:cNvSpPr/>
          <p:nvPr/>
        </p:nvSpPr>
        <p:spPr>
          <a:xfrm>
            <a:off x="12039600" y="7329895"/>
            <a:ext cx="457200" cy="457200"/>
          </a:xfrm>
          <a:prstGeom prst="ellipse">
            <a:avLst/>
          </a:prstGeom>
          <a:solidFill>
            <a:schemeClr val="bg1"/>
          </a:solidFill>
          <a:ln w="12700" cap="flat">
            <a:solidFill>
              <a:srgbClr val="772BA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3</a:t>
            </a:r>
          </a:p>
        </p:txBody>
      </p:sp>
      <p:sp>
        <p:nvSpPr>
          <p:cNvPr id="40" name="Oval 39"/>
          <p:cNvSpPr/>
          <p:nvPr/>
        </p:nvSpPr>
        <p:spPr>
          <a:xfrm>
            <a:off x="11245202" y="5985163"/>
            <a:ext cx="457200" cy="457200"/>
          </a:xfrm>
          <a:prstGeom prst="ellipse">
            <a:avLst/>
          </a:prstGeom>
          <a:solidFill>
            <a:schemeClr val="bg1"/>
          </a:solidFill>
          <a:ln w="12700" cap="flat">
            <a:solidFill>
              <a:srgbClr val="772BA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2</a:t>
            </a:r>
            <a:endParaRPr kumimoji="0" lang="en-US" sz="20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11245202" y="4553272"/>
            <a:ext cx="457200" cy="457200"/>
          </a:xfrm>
          <a:prstGeom prst="ellipse">
            <a:avLst/>
          </a:prstGeom>
          <a:solidFill>
            <a:schemeClr val="bg1"/>
          </a:solidFill>
          <a:ln w="12700" cap="flat">
            <a:solidFill>
              <a:srgbClr val="772BA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2</a:t>
            </a:r>
            <a:endParaRPr kumimoji="0" lang="en-US" sz="20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11245202" y="7329895"/>
            <a:ext cx="457200" cy="457200"/>
          </a:xfrm>
          <a:prstGeom prst="ellipse">
            <a:avLst/>
          </a:prstGeom>
          <a:solidFill>
            <a:schemeClr val="bg1"/>
          </a:solidFill>
          <a:ln w="12700" cap="flat">
            <a:solidFill>
              <a:srgbClr val="772BA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2</a:t>
            </a:r>
            <a:endParaRPr kumimoji="0" lang="en-US" sz="20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12039600" y="3706932"/>
            <a:ext cx="457200" cy="457200"/>
          </a:xfrm>
          <a:prstGeom prst="ellipse">
            <a:avLst/>
          </a:prstGeom>
          <a:solidFill>
            <a:schemeClr val="bg1"/>
          </a:solidFill>
          <a:ln w="12700" cap="flat">
            <a:solidFill>
              <a:srgbClr val="772BA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b="1" dirty="0" smtClean="0"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6</a:t>
            </a:r>
            <a:endParaRPr kumimoji="0" lang="en-US" sz="20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12039600" y="1854566"/>
            <a:ext cx="457200" cy="457200"/>
          </a:xfrm>
          <a:prstGeom prst="ellipse">
            <a:avLst/>
          </a:prstGeom>
          <a:solidFill>
            <a:schemeClr val="bg1"/>
          </a:solidFill>
          <a:ln w="12700" cap="flat">
            <a:solidFill>
              <a:srgbClr val="772BA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6</a:t>
            </a:r>
            <a:endParaRPr kumimoji="0" lang="en-US" sz="20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11245202" y="3706932"/>
            <a:ext cx="457200" cy="457200"/>
          </a:xfrm>
          <a:prstGeom prst="ellipse">
            <a:avLst/>
          </a:prstGeom>
          <a:solidFill>
            <a:schemeClr val="bg1"/>
          </a:solidFill>
          <a:ln w="12700" cap="flat">
            <a:solidFill>
              <a:srgbClr val="772BA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4</a:t>
            </a:r>
            <a:endParaRPr kumimoji="0" lang="en-US" sz="20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12039600" y="4553272"/>
            <a:ext cx="457200" cy="457200"/>
          </a:xfrm>
          <a:prstGeom prst="ellipse">
            <a:avLst/>
          </a:prstGeom>
          <a:solidFill>
            <a:schemeClr val="bg1"/>
          </a:solidFill>
          <a:ln w="12700" cap="flat">
            <a:solidFill>
              <a:srgbClr val="772BA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4</a:t>
            </a:r>
            <a:endParaRPr kumimoji="0" lang="en-US" sz="20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11245202" y="2362200"/>
            <a:ext cx="457200" cy="457200"/>
          </a:xfrm>
          <a:prstGeom prst="ellipse">
            <a:avLst/>
          </a:prstGeom>
          <a:solidFill>
            <a:schemeClr val="bg1"/>
          </a:solidFill>
          <a:ln w="12700" cap="flat">
            <a:solidFill>
              <a:srgbClr val="772BA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b="1" dirty="0" smtClean="0"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7</a:t>
            </a:r>
            <a:endParaRPr kumimoji="0" lang="en-US" sz="20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12039600" y="5985163"/>
            <a:ext cx="457200" cy="457200"/>
          </a:xfrm>
          <a:prstGeom prst="ellipse">
            <a:avLst/>
          </a:prstGeom>
          <a:solidFill>
            <a:schemeClr val="bg1"/>
          </a:solidFill>
          <a:ln w="12700" cap="flat">
            <a:solidFill>
              <a:srgbClr val="772BA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b="1" dirty="0" smtClean="0"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6</a:t>
            </a:r>
            <a:endParaRPr kumimoji="0" lang="en-US" sz="20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11245202" y="7863295"/>
            <a:ext cx="457200" cy="457200"/>
          </a:xfrm>
          <a:prstGeom prst="ellipse">
            <a:avLst/>
          </a:prstGeom>
          <a:solidFill>
            <a:schemeClr val="bg1"/>
          </a:solidFill>
          <a:ln w="12700" cap="flat">
            <a:solidFill>
              <a:srgbClr val="772BA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b="1" dirty="0" smtClean="0"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7</a:t>
            </a:r>
            <a:endParaRPr kumimoji="0" lang="en-US" sz="20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11245202" y="5097582"/>
            <a:ext cx="457200" cy="457200"/>
          </a:xfrm>
          <a:prstGeom prst="ellipse">
            <a:avLst/>
          </a:prstGeom>
          <a:solidFill>
            <a:schemeClr val="bg1"/>
          </a:solidFill>
          <a:ln w="12700" cap="flat">
            <a:solidFill>
              <a:srgbClr val="772BA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b="1" dirty="0" smtClean="0"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6</a:t>
            </a:r>
            <a:endParaRPr kumimoji="0" lang="en-US" sz="20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11245202" y="1854566"/>
            <a:ext cx="457200" cy="457200"/>
          </a:xfrm>
          <a:prstGeom prst="ellipse">
            <a:avLst/>
          </a:prstGeom>
          <a:solidFill>
            <a:schemeClr val="bg1"/>
          </a:solidFill>
          <a:ln w="12700" cap="flat">
            <a:solidFill>
              <a:srgbClr val="772BA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3</a:t>
            </a:r>
          </a:p>
        </p:txBody>
      </p:sp>
      <p:sp>
        <p:nvSpPr>
          <p:cNvPr id="55" name="Oval 54"/>
          <p:cNvSpPr/>
          <p:nvPr/>
        </p:nvSpPr>
        <p:spPr>
          <a:xfrm>
            <a:off x="11245202" y="6487340"/>
            <a:ext cx="457200" cy="457200"/>
          </a:xfrm>
          <a:prstGeom prst="ellipse">
            <a:avLst/>
          </a:prstGeom>
          <a:solidFill>
            <a:schemeClr val="bg1"/>
          </a:solidFill>
          <a:ln w="12700" cap="flat">
            <a:solidFill>
              <a:srgbClr val="772BA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b="1" dirty="0" smtClean="0"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7</a:t>
            </a:r>
            <a:endParaRPr kumimoji="0" lang="en-US" sz="20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56065017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>
            <a:spLocks noGrp="1"/>
          </p:cNvSpPr>
          <p:nvPr>
            <p:ph type="title"/>
          </p:nvPr>
        </p:nvSpPr>
        <p:spPr>
          <a:xfrm>
            <a:off x="660400" y="464778"/>
            <a:ext cx="11684000" cy="732334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Jet.com Pet &amp; Health Categories</a:t>
            </a:r>
            <a:endParaRPr dirty="0"/>
          </a:p>
        </p:txBody>
      </p:sp>
      <p:sp>
        <p:nvSpPr>
          <p:cNvPr id="270" name="Shape 270"/>
          <p:cNvSpPr>
            <a:spLocks noGrp="1"/>
          </p:cNvSpPr>
          <p:nvPr>
            <p:ph type="sldNum" sz="quarter" idx="2"/>
          </p:nvPr>
        </p:nvSpPr>
        <p:spPr>
          <a:xfrm>
            <a:off x="12301174" y="9109711"/>
            <a:ext cx="201978" cy="31803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>
                <a:solidFill>
                  <a:srgbClr val="0365C0"/>
                </a:solidFill>
              </a:rPr>
              <a:pPr/>
              <a:t>8</a:t>
            </a:fld>
            <a:endParaRPr>
              <a:solidFill>
                <a:srgbClr val="0365C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9161" y="8803869"/>
            <a:ext cx="7690275" cy="79704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9832" y="1299591"/>
            <a:ext cx="5965271" cy="393216"/>
          </a:xfrm>
          <a:prstGeom prst="rect">
            <a:avLst/>
          </a:prstGeom>
          <a:solidFill>
            <a:srgbClr val="772BA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Health &amp; Beauty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790852" y="1299591"/>
            <a:ext cx="5965271" cy="393216"/>
          </a:xfrm>
          <a:prstGeom prst="rect">
            <a:avLst/>
          </a:prstGeom>
          <a:solidFill>
            <a:srgbClr val="772BA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Pet Supplies</a:t>
            </a:r>
          </a:p>
        </p:txBody>
      </p:sp>
      <p:cxnSp>
        <p:nvCxnSpPr>
          <p:cNvPr id="256" name="Straight Connector 255"/>
          <p:cNvCxnSpPr>
            <a:endCxn id="259" idx="0"/>
          </p:cNvCxnSpPr>
          <p:nvPr/>
        </p:nvCxnSpPr>
        <p:spPr>
          <a:xfrm>
            <a:off x="6502400" y="1339235"/>
            <a:ext cx="12970" cy="5406104"/>
          </a:xfrm>
          <a:prstGeom prst="line">
            <a:avLst/>
          </a:prstGeom>
          <a:noFill/>
          <a:ln w="25400" cap="flat">
            <a:solidFill>
              <a:schemeClr val="accent6">
                <a:lumMod val="40000"/>
                <a:lumOff val="60000"/>
              </a:schemeClr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aphicFrame>
        <p:nvGraphicFramePr>
          <p:cNvPr id="257" name="Table 2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4595333"/>
              </p:ext>
            </p:extLst>
          </p:nvPr>
        </p:nvGraphicFramePr>
        <p:xfrm>
          <a:off x="261523" y="1858339"/>
          <a:ext cx="5961888" cy="48166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22814"/>
                <a:gridCol w="4239074"/>
              </a:tblGrid>
              <a:tr h="64008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Total</a:t>
                      </a:r>
                      <a:r>
                        <a:rPr lang="en-US" sz="1800" baseline="0" dirty="0" smtClean="0"/>
                        <a:t> Subcategories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13 + Deals + Wholesale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9326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Subcategory</a:t>
                      </a:r>
                      <a:r>
                        <a:rPr lang="en-US" sz="1800" baseline="0" dirty="0" smtClean="0"/>
                        <a:t> Names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800" dirty="0" smtClean="0"/>
                        <a:t>Skin</a:t>
                      </a:r>
                      <a:r>
                        <a:rPr lang="en-US" sz="1800" baseline="0" dirty="0" smtClean="0"/>
                        <a:t> care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800" baseline="0" dirty="0" smtClean="0"/>
                        <a:t>Hair care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800" baseline="0" dirty="0" smtClean="0"/>
                        <a:t>Makeup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800" dirty="0" smtClean="0"/>
                        <a:t>Fragrance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800" dirty="0" smtClean="0"/>
                        <a:t>Personal Care</a:t>
                      </a:r>
                    </a:p>
                    <a:p>
                      <a:pPr marL="342900" marR="0" indent="-342900" algn="l" defTabSz="584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800" baseline="0" dirty="0" smtClean="0"/>
                        <a:t>Health care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800" dirty="0" smtClean="0"/>
                        <a:t>Vitamins &amp; Supplements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800" dirty="0" smtClean="0"/>
                        <a:t>Sport</a:t>
                      </a:r>
                      <a:r>
                        <a:rPr lang="en-US" sz="1800" baseline="0" dirty="0" smtClean="0"/>
                        <a:t> Nutrition &amp; Diet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800" baseline="0" dirty="0" smtClean="0"/>
                        <a:t>Sexual Wellness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800" baseline="0" dirty="0" smtClean="0"/>
                        <a:t>Medical Supplies &amp; Equipment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800" baseline="0" dirty="0" smtClean="0"/>
                        <a:t>Nail Care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800" baseline="0" dirty="0" smtClean="0"/>
                        <a:t>Hair Tools &amp; Accessories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800" baseline="0" dirty="0" smtClean="0"/>
                        <a:t>Beauty Tools &amp; Accessories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Listed</a:t>
                      </a:r>
                      <a:r>
                        <a:rPr lang="en-US" sz="1800" baseline="0" dirty="0" smtClean="0"/>
                        <a:t> as…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baseline="0" dirty="0" smtClean="0"/>
                        <a:t>#4 on the “Categories” drop down menu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2381205"/>
              </p:ext>
            </p:extLst>
          </p:nvPr>
        </p:nvGraphicFramePr>
        <p:xfrm>
          <a:off x="6792543" y="1858339"/>
          <a:ext cx="5961888" cy="48193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22814"/>
                <a:gridCol w="4239074"/>
              </a:tblGrid>
              <a:tr h="64008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Total</a:t>
                      </a:r>
                      <a:r>
                        <a:rPr lang="en-US" sz="1800" baseline="0" dirty="0" smtClean="0"/>
                        <a:t> Subcategories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8 + Deals + Wholesale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202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Subcategory</a:t>
                      </a:r>
                      <a:r>
                        <a:rPr lang="en-US" sz="1800" baseline="0" dirty="0" smtClean="0"/>
                        <a:t> Names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800" baseline="0" dirty="0" smtClean="0"/>
                        <a:t>Dog Supplies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800" baseline="0" dirty="0" smtClean="0"/>
                        <a:t>Cat Supplies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800" baseline="0" dirty="0" smtClean="0"/>
                        <a:t>Bird Supplies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800" baseline="0" dirty="0" smtClean="0"/>
                        <a:t>Fish &amp; Aquatic Pet Supplies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800" baseline="0" dirty="0" smtClean="0"/>
                        <a:t>Small Animal Supplies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800" baseline="0" dirty="0" smtClean="0"/>
                        <a:t>Horse Supplies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800" baseline="0" dirty="0" smtClean="0"/>
                        <a:t>Insects (no further subgroups)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800" baseline="0" dirty="0" smtClean="0"/>
                        <a:t>Reptile &amp; Amphibian Supplies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Listed</a:t>
                      </a:r>
                      <a:r>
                        <a:rPr lang="en-US" sz="1800" baseline="0" dirty="0" smtClean="0"/>
                        <a:t> as…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baseline="0" dirty="0" smtClean="0"/>
                        <a:t>#6 on the “Categories” drop down menu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9" name="TextBox 258"/>
          <p:cNvSpPr txBox="1"/>
          <p:nvPr/>
        </p:nvSpPr>
        <p:spPr>
          <a:xfrm>
            <a:off x="269163" y="6745339"/>
            <a:ext cx="12492414" cy="18688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40" tIns="91440" rIns="91440" bIns="91440" numCol="1" spcCol="38100" rtlCol="0" anchor="t">
            <a:noAutofit/>
          </a:bodyPr>
          <a:lstStyle/>
          <a:p>
            <a:pPr>
              <a:spcAft>
                <a:spcPts val="300"/>
              </a:spcAft>
            </a:pPr>
            <a:r>
              <a:rPr lang="en-US" sz="1800" b="1" dirty="0" smtClean="0">
                <a:solidFill>
                  <a:schemeClr val="tx1"/>
                </a:solidFill>
              </a:rPr>
              <a:t>Search Notes: 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Not all subcategories reacted the same when searched (some would have more specific suggestions listed first, then get more broad while others would be broad then get more specific) – typical case: search “sun care” / atypical case: search “cat food”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Each search only returned 21 pages of 24 products a piece (504 options), but showed broader categories having 10,000+ products available (e.g., Personal Care)</a:t>
            </a:r>
          </a:p>
        </p:txBody>
      </p:sp>
    </p:spTree>
    <p:extLst>
      <p:ext uri="{BB962C8B-B14F-4D97-AF65-F5344CB8AC3E}">
        <p14:creationId xmlns:p14="http://schemas.microsoft.com/office/powerpoint/2010/main" val="368650971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Interstate Light"/>
        <a:ea typeface="Interstate Light"/>
        <a:cs typeface="Interstate Light"/>
      </a:majorFont>
      <a:minorFont>
        <a:latin typeface="Interstate Light"/>
        <a:ea typeface="Interstate Light"/>
        <a:cs typeface="Interstate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2700" cap="flat">
          <a:solidFill>
            <a:srgbClr val="00B0F0"/>
          </a:solidFill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no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1" i="0" u="none" strike="noStrike" cap="none" spc="0" normalizeH="0" baseline="0" dirty="0" smtClean="0">
            <a:ln>
              <a:noFill/>
            </a:ln>
            <a:solidFill>
              <a:schemeClr val="tx1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91440" tIns="91440" rIns="91440" bIns="91440" numCol="1" spcCol="38100" rtlCol="0" anchor="ctr">
        <a:noAutofit/>
      </a:bodyPr>
      <a:lstStyle>
        <a:defPPr algn="ctr">
          <a:defRPr sz="1800" dirty="0" smtClean="0">
            <a:solidFill>
              <a:schemeClr val="tx1"/>
            </a:solidFill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GSDM Template v6">
  <a:themeElements>
    <a:clrScheme name="Consumer_Strategy_and_Decision_Management">
      <a:dk1>
        <a:srgbClr val="000000"/>
      </a:dk1>
      <a:lt1>
        <a:srgbClr val="FFFFFF"/>
      </a:lt1>
      <a:dk2>
        <a:srgbClr val="97999B"/>
      </a:dk2>
      <a:lt2>
        <a:srgbClr val="53565A"/>
      </a:lt2>
      <a:accent1>
        <a:srgbClr val="002D72"/>
      </a:accent1>
      <a:accent2>
        <a:srgbClr val="99ABC7"/>
      </a:accent2>
      <a:accent3>
        <a:srgbClr val="00BDF2"/>
      </a:accent3>
      <a:accent4>
        <a:srgbClr val="99E4FA"/>
      </a:accent4>
      <a:accent5>
        <a:srgbClr val="53565A"/>
      </a:accent5>
      <a:accent6>
        <a:srgbClr val="97999B"/>
      </a:accent6>
      <a:hlink>
        <a:srgbClr val="00BDF2"/>
      </a:hlink>
      <a:folHlink>
        <a:srgbClr val="99DFE3"/>
      </a:folHlink>
    </a:clrScheme>
    <a:fontScheme name="ICG_Pres (A4)">
      <a:majorFont>
        <a:latin typeface="Arial"/>
        <a:ea typeface="ヒラギノ角ゴ Pro W3"/>
        <a:cs typeface="Geneva"/>
      </a:majorFont>
      <a:minorFont>
        <a:latin typeface="Arial"/>
        <a:ea typeface="ヒラギノ角ゴ Pro W3"/>
        <a:cs typeface="Genev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 w="635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ヒラギノ角ゴ Pro W3" pitchFamily="12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 w="635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ヒラギノ角ゴ Pro W3" pitchFamily="124" charset="-128"/>
          </a:defRPr>
        </a:defPPr>
      </a:lstStyle>
    </a:lnDef>
  </a:objectDefaults>
  <a:extraClrSchemeLst>
    <a:extraClrScheme>
      <a:clrScheme name="ICG_Pres (A4) 1">
        <a:dk1>
          <a:srgbClr val="53565A"/>
        </a:dk1>
        <a:lt1>
          <a:srgbClr val="FFFFFF"/>
        </a:lt1>
        <a:dk2>
          <a:srgbClr val="97999B"/>
        </a:dk2>
        <a:lt2>
          <a:srgbClr val="53565A"/>
        </a:lt2>
        <a:accent1>
          <a:srgbClr val="002D72"/>
        </a:accent1>
        <a:accent2>
          <a:srgbClr val="99ABC7"/>
        </a:accent2>
        <a:accent3>
          <a:srgbClr val="FFFFFF"/>
        </a:accent3>
        <a:accent4>
          <a:srgbClr val="46484C"/>
        </a:accent4>
        <a:accent5>
          <a:srgbClr val="AAADBC"/>
        </a:accent5>
        <a:accent6>
          <a:srgbClr val="8A9BB4"/>
        </a:accent6>
        <a:hlink>
          <a:srgbClr val="00BDF2"/>
        </a:hlink>
        <a:folHlink>
          <a:srgbClr val="99E4F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 name="Goldenrod">
      <a:srgbClr val="C99700"/>
    </a:custClr>
    <a:custClr name="Goldenrod Tint">
      <a:srgbClr val="E9D599"/>
    </a:custClr>
    <a:custClr name="Forest">
      <a:srgbClr val="00843D"/>
    </a:custClr>
    <a:custClr name="Forest Tint">
      <a:srgbClr val="66B797"/>
    </a:custClr>
    <a:custClr name="Plum">
      <a:srgbClr val="890C58"/>
    </a:custClr>
    <a:custClr name="Plum Tint">
      <a:srgbClr val="B37A9F"/>
    </a:custClr>
    <a:custClr name="Olive">
      <a:srgbClr val="949300"/>
    </a:custClr>
    <a:custClr name="Olive Tint">
      <a:srgbClr val="D4D499"/>
    </a:custClr>
    <a:custClr name="Citi Cyan Tint (20%)">
      <a:srgbClr val="CCF2FC"/>
    </a:custClr>
    <a:custClr name="Citi Light Gray Tint (20%)">
      <a:srgbClr val="EAEBEB"/>
    </a:custClr>
    <a:custClr name="Teal">
      <a:srgbClr val="007377"/>
    </a:custClr>
    <a:custClr name="Teal Tint">
      <a:srgbClr val="99C7C9"/>
    </a:custClr>
    <a:custClr name="Tangerine">
      <a:srgbClr val="ED8B00"/>
    </a:custClr>
    <a:custClr name="Tangerine Tint">
      <a:srgbClr val="F8D199"/>
    </a:custClr>
    <a:custClr name="Purple">
      <a:srgbClr val="6B3077"/>
    </a:custClr>
    <a:custClr name="Purple Tint">
      <a:srgbClr val="C4ACC9"/>
    </a:custClr>
    <a:custClr name="Green">
      <a:srgbClr val="84BD00"/>
    </a:custClr>
    <a:custClr name="Green Tint">
      <a:srgbClr val="CEE599"/>
    </a:custClr>
  </a:custClrLst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Interstate Light"/>
        <a:ea typeface="Interstate Light"/>
        <a:cs typeface="Interstate Light"/>
      </a:majorFont>
      <a:minorFont>
        <a:latin typeface="Interstate Light"/>
        <a:ea typeface="Interstate Light"/>
        <a:cs typeface="Interstate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Interstat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45659</TotalTime>
  <Words>1021</Words>
  <Application>Microsoft Office PowerPoint</Application>
  <PresentationFormat>Custom</PresentationFormat>
  <Paragraphs>165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23" baseType="lpstr">
      <vt:lpstr>Batang</vt:lpstr>
      <vt:lpstr>Arial</vt:lpstr>
      <vt:lpstr>Calibri</vt:lpstr>
      <vt:lpstr>Consolas</vt:lpstr>
      <vt:lpstr>Geneva</vt:lpstr>
      <vt:lpstr>Helvetica Light</vt:lpstr>
      <vt:lpstr>Helvetica Neue</vt:lpstr>
      <vt:lpstr>Interstate</vt:lpstr>
      <vt:lpstr>Interstate ExtraLight</vt:lpstr>
      <vt:lpstr>Interstate Light</vt:lpstr>
      <vt:lpstr>Symbol</vt:lpstr>
      <vt:lpstr>ヒラギノ角ゴ Pro W3</vt:lpstr>
      <vt:lpstr>White</vt:lpstr>
      <vt:lpstr>GSDM Template v6</vt:lpstr>
      <vt:lpstr>think-cell Slide</vt:lpstr>
      <vt:lpstr>PowerPoint Presentation</vt:lpstr>
      <vt:lpstr>Agenda</vt:lpstr>
      <vt:lpstr>Jet.com Overview</vt:lpstr>
      <vt:lpstr>Why Jet?</vt:lpstr>
      <vt:lpstr>Jet.com Investment and Growth Overview</vt:lpstr>
      <vt:lpstr>Customer Experience Features – Jet vs. Competitors</vt:lpstr>
      <vt:lpstr>Associate, Category Management Position</vt:lpstr>
      <vt:lpstr>Jet.com Pet &amp; Health Categories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Sharma, Himanshu6 [GCB]</dc:creator>
  <cp:lastModifiedBy>Lakhani, Amaan [FIN]</cp:lastModifiedBy>
  <cp:revision>1865</cp:revision>
  <cp:lastPrinted>2016-09-08T14:55:13Z</cp:lastPrinted>
  <dcterms:modified xsi:type="dcterms:W3CDTF">2017-01-13T21:33:14Z</dcterms:modified>
</cp:coreProperties>
</file>